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5"/>
  </p:notesMasterIdLst>
  <p:sldIdLst>
    <p:sldId id="256" r:id="rId2"/>
    <p:sldId id="257" r:id="rId3"/>
    <p:sldId id="347" r:id="rId4"/>
    <p:sldId id="353" r:id="rId5"/>
    <p:sldId id="354" r:id="rId6"/>
    <p:sldId id="355" r:id="rId7"/>
    <p:sldId id="356" r:id="rId8"/>
    <p:sldId id="357" r:id="rId9"/>
    <p:sldId id="358" r:id="rId10"/>
    <p:sldId id="359" r:id="rId11"/>
    <p:sldId id="360" r:id="rId12"/>
    <p:sldId id="376" r:id="rId13"/>
    <p:sldId id="350" r:id="rId14"/>
    <p:sldId id="351" r:id="rId15"/>
    <p:sldId id="377" r:id="rId16"/>
    <p:sldId id="378" r:id="rId17"/>
    <p:sldId id="379" r:id="rId18"/>
    <p:sldId id="384" r:id="rId19"/>
    <p:sldId id="380" r:id="rId20"/>
    <p:sldId id="381" r:id="rId21"/>
    <p:sldId id="382" r:id="rId22"/>
    <p:sldId id="383" r:id="rId23"/>
    <p:sldId id="346" r:id="rId24"/>
    <p:sldId id="273" r:id="rId25"/>
    <p:sldId id="338" r:id="rId26"/>
    <p:sldId id="340" r:id="rId27"/>
    <p:sldId id="361" r:id="rId28"/>
    <p:sldId id="274" r:id="rId29"/>
    <p:sldId id="275" r:id="rId30"/>
    <p:sldId id="284" r:id="rId31"/>
    <p:sldId id="342" r:id="rId32"/>
    <p:sldId id="289" r:id="rId33"/>
    <p:sldId id="285"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5"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5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280" autoAdjust="0"/>
    <p:restoredTop sz="80842" autoAdjust="0"/>
  </p:normalViewPr>
  <p:slideViewPr>
    <p:cSldViewPr snapToGrid="0" snapToObjects="1">
      <p:cViewPr varScale="1">
        <p:scale>
          <a:sx n="71" d="100"/>
          <a:sy n="71" d="100"/>
        </p:scale>
        <p:origin x="168" y="1392"/>
      </p:cViewPr>
      <p:guideLst>
        <p:guide orient="horz" pos="2160"/>
        <p:guide pos="3840"/>
      </p:guideLst>
    </p:cSldViewPr>
  </p:slideViewPr>
  <p:notesTextViewPr>
    <p:cViewPr>
      <p:scale>
        <a:sx n="125" d="100"/>
        <a:sy n="125" d="100"/>
      </p:scale>
      <p:origin x="0" y="0"/>
    </p:cViewPr>
  </p:notesTextViewPr>
  <p:notesViewPr>
    <p:cSldViewPr snapToGrid="0" snapToObjects="1">
      <p:cViewPr varScale="1">
        <p:scale>
          <a:sx n="129" d="100"/>
          <a:sy n="129" d="100"/>
        </p:scale>
        <p:origin x="280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L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6FE099-5A6D-3B48-9AA3-EEFA35F21288}" type="datetimeFigureOut">
              <a:rPr lang="en-LB" smtClean="0"/>
              <a:t>7/19/22</a:t>
            </a:fld>
            <a:endParaRPr lang="en-L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L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L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L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1E068-D99C-E840-A98D-6E78081BD850}" type="slidenum">
              <a:rPr lang="en-LB" smtClean="0"/>
              <a:t>‹#›</a:t>
            </a:fld>
            <a:endParaRPr lang="en-LB"/>
          </a:p>
        </p:txBody>
      </p:sp>
    </p:spTree>
    <p:extLst>
      <p:ext uri="{BB962C8B-B14F-4D97-AF65-F5344CB8AC3E}">
        <p14:creationId xmlns:p14="http://schemas.microsoft.com/office/powerpoint/2010/main" val="2869825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ar-LB" b="1" dirty="0"/>
              <a:t>النص الكتابي: </a:t>
            </a:r>
            <a:r>
              <a:rPr lang="ar-LB" dirty="0"/>
              <a:t>لوقا ٢: ٣٩ - ٥٢</a:t>
            </a:r>
          </a:p>
          <a:p>
            <a:pPr algn="r"/>
            <a:endParaRPr lang="ar-LB" dirty="0"/>
          </a:p>
          <a:p>
            <a:pPr algn="r"/>
            <a:r>
              <a:rPr lang="ar-LB" b="1" dirty="0"/>
              <a:t>الفكرة الرئيسية:  </a:t>
            </a:r>
            <a:r>
              <a:rPr lang="ar-LB" dirty="0"/>
              <a:t>أن يعرف الولد أهمية الاستماع إلى الله و اطاعته، بالإضافة إلى اطاعة والديه، و أن يشعر بالرغبة للتشبه بيسوع، و ينتبه إلى كلمة الله ليعمل بها في حياته.</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a:t>
            </a:fld>
            <a:endParaRPr lang="en-LB"/>
          </a:p>
        </p:txBody>
      </p:sp>
    </p:spTree>
    <p:extLst>
      <p:ext uri="{BB962C8B-B14F-4D97-AF65-F5344CB8AC3E}">
        <p14:creationId xmlns:p14="http://schemas.microsoft.com/office/powerpoint/2010/main" val="3104212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اقرأ الآية من الكتاب المقدَّس</a:t>
            </a:r>
          </a:p>
          <a:p>
            <a:pPr marL="171450" indent="-171450" algn="r" defTabSz="914400" rtl="1" eaLnBrk="1" latinLnBrk="0" hangingPunct="1">
              <a:buFont typeface="Arial" panose="020B0604020202020204" pitchFamily="34" charset="0"/>
              <a:buChar char="•"/>
            </a:pPr>
            <a:r>
              <a:rPr lang="ar-LB" dirty="0"/>
              <a:t>تُخبرنا آية اليوم عن هذا المخلِّص الذي ولد ليُخلص العالم.</a:t>
            </a:r>
          </a:p>
          <a:p>
            <a:pPr marL="171450" indent="-171450" algn="r" defTabSz="914400" rtl="1" eaLnBrk="1" latinLnBrk="0" hangingPunct="1">
              <a:buFont typeface="Arial" panose="020B0604020202020204" pitchFamily="34" charset="0"/>
              <a:buChar char="•"/>
            </a:pPr>
            <a:r>
              <a:rPr lang="ar-LB" dirty="0"/>
              <a:t>شجّع الأولاد على إحضار كتبهم المقدّسة الخاصّة بهم.</a:t>
            </a:r>
          </a:p>
          <a:p>
            <a:pPr marL="171450" indent="-171450" algn="r" defTabSz="914400" rtl="1" eaLnBrk="1" latinLnBrk="0" hangingPunct="1">
              <a:buFont typeface="Arial" panose="020B0604020202020204" pitchFamily="34" charset="0"/>
              <a:buChar char="•"/>
            </a:pPr>
            <a:r>
              <a:rPr lang="ar-LB" dirty="0"/>
              <a:t>أطلب من أحد الأولاد ان يقرأ الآية بصوت عالٍ وأسلوب واضح.</a:t>
            </a:r>
          </a:p>
          <a:p>
            <a:pPr marL="0" algn="r" defTabSz="914400" rtl="1" eaLnBrk="1" latinLnBrk="0" hangingPunct="1"/>
            <a:endParaRPr lang="ar-LB" dirty="0"/>
          </a:p>
          <a:p>
            <a:pPr marL="0" algn="r" defTabSz="914400" rtl="1" eaLnBrk="1" latinLnBrk="0" hangingPunct="1"/>
            <a:r>
              <a:rPr lang="ar-LB" b="1" dirty="0"/>
              <a:t>شرح الآية</a:t>
            </a:r>
          </a:p>
          <a:p>
            <a:pPr marL="0" algn="r" defTabSz="914400" rtl="1" eaLnBrk="1" latinLnBrk="0" hangingPunct="1"/>
            <a:r>
              <a:rPr lang="ar-LB" b="1" u="sng" dirty="0"/>
              <a:t>أَيُّهَا الأَوْلاَدُ:</a:t>
            </a:r>
            <a:r>
              <a:rPr lang="ar-LB" dirty="0"/>
              <a:t> إنَّ الله يكلّمنا ويدعو كلَّ واحدٍ منا باسمه... وهنا يوجِّه الله كلامه إلى جميع الأولاد الصغار والكبار.</a:t>
            </a:r>
          </a:p>
          <a:p>
            <a:pPr marL="0" algn="r" defTabSz="914400" rtl="1" eaLnBrk="1" latinLnBrk="0" hangingPunct="1"/>
            <a:endParaRPr lang="ar-LB" dirty="0"/>
          </a:p>
          <a:p>
            <a:pPr marL="0" algn="r" defTabSz="914400" rtl="1" eaLnBrk="1" latinLnBrk="0" hangingPunct="1"/>
            <a:r>
              <a:rPr lang="ar-LB" b="1" u="sng" dirty="0"/>
              <a:t>أَطِيعُوا وَالِدِيكُمْ فِي كُلِّ شَيْءٍ: </a:t>
            </a:r>
            <a:r>
              <a:rPr lang="ar-LB" dirty="0"/>
              <a:t>يطلب منّا الرب أن نُطيع والدينا في كلّ شيء، حتى لو لم نحبّ ذلك، تمامًا كما فعل يسوع في الهيكل. فقد أطاع والديه وذهب معهما على الرغم من أنَّه كان فرحاً في مناقشة كلمة الله مع الرجال الحُكماء.</a:t>
            </a:r>
          </a:p>
          <a:p>
            <a:pPr marL="0" algn="r" defTabSz="914400" rtl="1" eaLnBrk="1" latinLnBrk="0" hangingPunct="1"/>
            <a:endParaRPr lang="ar-LB" dirty="0"/>
          </a:p>
          <a:p>
            <a:pPr marL="0" algn="r" defTabSz="914400" rtl="1" eaLnBrk="1" latinLnBrk="0" hangingPunct="1"/>
            <a:r>
              <a:rPr lang="ar-LB" b="1" i="0" u="sng" dirty="0"/>
              <a:t>لأَنَّ هذَا مَرْضِيٌّ عِندَ الرَّبِّ: </a:t>
            </a:r>
            <a:r>
              <a:rPr lang="ar-LB" dirty="0"/>
              <a:t>عندما نُطيع والدينا في كلِّ شيءٍ، ونُعاملهم بحبّ واحترام وطاعة وخضوع، نسرّ قلب الرب، وهو يرى ذلك ويبارك حياتنا.</a:t>
            </a:r>
          </a:p>
          <a:p>
            <a:pPr marL="0" algn="r" defTabSz="914400" rtl="1" eaLnBrk="1" latinLnBrk="0" hangingPunct="1"/>
            <a:endParaRPr lang="ar-LB" dirty="0"/>
          </a:p>
          <a:p>
            <a:pPr marL="0" algn="r" defTabSz="914400" rtl="1" eaLnBrk="1" latinLnBrk="0" hangingPunct="1"/>
            <a:r>
              <a:rPr lang="ar-LB" dirty="0"/>
              <a:t>كرِّر الآية عدَّة مرّات مع الأولاد.</a:t>
            </a:r>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28</a:t>
            </a:fld>
            <a:endParaRPr lang="en-LB"/>
          </a:p>
        </p:txBody>
      </p:sp>
    </p:spTree>
    <p:extLst>
      <p:ext uri="{BB962C8B-B14F-4D97-AF65-F5344CB8AC3E}">
        <p14:creationId xmlns:p14="http://schemas.microsoft.com/office/powerpoint/2010/main" val="27082436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المواد المطلوبة:</a:t>
            </a:r>
            <a:r>
              <a:rPr lang="ar-LB" sz="1200" kern="1200" dirty="0">
                <a:solidFill>
                  <a:schemeClr val="tx1"/>
                </a:solidFill>
                <a:effectLst/>
                <a:latin typeface="+mn-lt"/>
                <a:ea typeface="+mn-ea"/>
                <a:cs typeface="+mn-cs"/>
              </a:rPr>
              <a:t> ورق ملوَّن، شريط لاصق.</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شرح وتطبيق</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قسِّم الآية كالتالي: أيُّها الأولاد – أطيعوا والديكم – في كلِّ شيء – لأنَّ هذا – مرضيٌّ عند الرَّب - كولوسي ٢٠:٣ </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اختر الأوراق ذات اللّون الأحم،ر واكتب كل جزء من الآية على ورقة.</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الصق كل ورقة تحت الكرسي ووزِّع الأوراق على جميع الكراسي وبشكل عشوائي.</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اختر لونًا آخر مثل (الأخضر) واكتب أجزاء الآية والصقها تحت كراسي الأولاد.</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kern="1200" dirty="0">
                <a:solidFill>
                  <a:schemeClr val="tx1"/>
                </a:solidFill>
                <a:effectLst/>
                <a:latin typeface="+mn-lt"/>
                <a:ea typeface="+mn-ea"/>
                <a:cs typeface="+mn-cs"/>
              </a:rPr>
              <a:t>(يمكنك زيادة الألوان بحسب عدد الأولاد).</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عند الإنتهاء من تكرار الآية، أخبِر الأولاد عن الأوراق الموجودة تحت كراسيهم.</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اطلب منهم أن يجمعوا الآية بناءً على اللّون الموجود تحت كراسيهم ويردِّدوها بصوت عالٍ.</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اقسم الأولاد إلى فريقين أو أكثر (حسب عدد الأولاد).</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أدر الموسيقى أثناء التطبيق.</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الفريق الذي ينتهي أوَّلاً هو الفريق الفائز.</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ar-LB"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ar-L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29</a:t>
            </a:fld>
            <a:endParaRPr lang="en-LB"/>
          </a:p>
        </p:txBody>
      </p:sp>
    </p:spTree>
    <p:extLst>
      <p:ext uri="{BB962C8B-B14F-4D97-AF65-F5344CB8AC3E}">
        <p14:creationId xmlns:p14="http://schemas.microsoft.com/office/powerpoint/2010/main" val="15672228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المواد المطلوبة: </a:t>
            </a:r>
            <a:r>
              <a:rPr lang="ar-LB" dirty="0"/>
              <a:t>وعاء - نشاء الذرة - مياه - تلوين طعام.</a:t>
            </a:r>
          </a:p>
          <a:p>
            <a:pPr algn="r"/>
            <a:endParaRPr lang="ar-LB" dirty="0"/>
          </a:p>
          <a:p>
            <a:pPr algn="r"/>
            <a:r>
              <a:rPr lang="ar-LB" b="1" dirty="0"/>
              <a:t>شرح وتطبيق</a:t>
            </a:r>
          </a:p>
          <a:p>
            <a:pPr algn="r"/>
            <a:r>
              <a:rPr lang="ar-LB" dirty="0"/>
              <a:t>وضع نشاء الذرة، المياه والتلوين في الوعاء.</a:t>
            </a:r>
          </a:p>
          <a:p>
            <a:pPr algn="r"/>
            <a:r>
              <a:rPr lang="ar-LB" dirty="0"/>
              <a:t>تحريك المواد جيداً حتى يشتد الخليط.</a:t>
            </a:r>
          </a:p>
          <a:p>
            <a:pPr algn="r"/>
            <a:r>
              <a:rPr lang="ar-LB" dirty="0"/>
              <a:t>اختر أحد الأولاد واطلب منه أن يضرب الخليط في يده. ( لا يحدث شيء).</a:t>
            </a:r>
          </a:p>
          <a:p>
            <a:pPr algn="r"/>
            <a:r>
              <a:rPr lang="ar-LB" dirty="0"/>
              <a:t>اختر ولداً آخراً، واطلب منه أن يقوي ضربته أكثر. ( لم يحدث شيء).</a:t>
            </a:r>
          </a:p>
          <a:p>
            <a:pPr algn="r"/>
            <a:r>
              <a:rPr lang="ar-LB" dirty="0"/>
              <a:t>والآن ضع يدك وخذ قسماً من الخليط.</a:t>
            </a:r>
          </a:p>
          <a:p>
            <a:pPr algn="r"/>
            <a:r>
              <a:rPr lang="ar-LB" dirty="0"/>
              <a:t>أنظروا، سأصنع طابة صغيرة. ( اصنع طابة في يدك)</a:t>
            </a:r>
          </a:p>
          <a:p>
            <a:pPr algn="r"/>
            <a:r>
              <a:rPr lang="ar-LB" dirty="0"/>
              <a:t>اختر ولداً، اطلب منه فتح يده وضع الطابة، ( ستعود سائل وتذوب).</a:t>
            </a:r>
          </a:p>
          <a:p>
            <a:pPr algn="r"/>
            <a:endParaRPr lang="ar-LB" dirty="0"/>
          </a:p>
          <a:p>
            <a:pPr algn="r"/>
            <a:r>
              <a:rPr lang="ar-LB" dirty="0"/>
              <a:t>إن هذا الخليط يمثل حياتي وحياتك، عندما نستمع الى كلمة الله ونُطيعها ونعمل بها في حياتنا عندها سنسمح لله بأن يشكِّل حياتنا من جديد في سلوكنا، تصرّفاتنا ، وفكرنا وكلامنا، وهكذا يتمجد الله في حياتنا.</a:t>
            </a:r>
          </a:p>
          <a:p>
            <a:pPr algn="r"/>
            <a:endParaRPr lang="ar-LB" dirty="0"/>
          </a:p>
          <a:p>
            <a:pPr algn="r"/>
            <a:r>
              <a:rPr lang="ar-LB" dirty="0"/>
              <a:t>دعونا نحني رؤوسنا للصلاة، ونطلب من الله أن يعطينا قوة الطّاعة لكلمته في حياتنا ونعيشها.</a:t>
            </a:r>
          </a:p>
          <a:p>
            <a:pPr algn="r"/>
            <a:r>
              <a:rPr lang="ar-LB" dirty="0"/>
              <a:t> </a:t>
            </a:r>
          </a:p>
          <a:p>
            <a:pPr algn="r"/>
            <a:endParaRPr lang="ar-LB" dirty="0"/>
          </a:p>
          <a:p>
            <a:pPr algn="r"/>
            <a:r>
              <a:rPr lang="ar-LB" b="1" dirty="0"/>
              <a:t>“يا يسوع أشكرك على محبتك واعتنَائك بنا، أشكرك من أجل كلمتك التي تذكرنا دائماً بأنّك اله حيّ تسمعنا، يا رب أطلب إليك أن تعطي كلّ واحدٍ منّا القوّة لنطيع كلمتك في حياتنا ونتنبّه لسماع صوتك ونكون مثل هذا الخليط مستعدين دائماً الى ان تشكلنا وتتمَجد في حياتنا. بإسم يسوع أمين.”</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30</a:t>
            </a:fld>
            <a:endParaRPr lang="en-LB"/>
          </a:p>
        </p:txBody>
      </p:sp>
    </p:spTree>
    <p:extLst>
      <p:ext uri="{BB962C8B-B14F-4D97-AF65-F5344CB8AC3E}">
        <p14:creationId xmlns:p14="http://schemas.microsoft.com/office/powerpoint/2010/main" val="899978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المواد المطلوبة: </a:t>
            </a:r>
            <a:r>
              <a:rPr lang="ar-LB" dirty="0"/>
              <a:t>عشرة أغراض (قلم رصاص، كرة بينغ بونغ، مقص، شريط لاصق،</a:t>
            </a:r>
          </a:p>
          <a:p>
            <a:pPr marL="0" algn="r" defTabSz="914400" rtl="1" eaLnBrk="1" latinLnBrk="0" hangingPunct="1"/>
            <a:r>
              <a:rPr lang="ar-LB" dirty="0"/>
              <a:t>أوراق ملوَّنة، مسطرة، دفتر، مشط، معجون أسنان،... )، سمّاعات الأذن.</a:t>
            </a:r>
          </a:p>
          <a:p>
            <a:pPr marL="0" algn="r" defTabSz="914400" rtl="1" eaLnBrk="1" latinLnBrk="0" hangingPunct="1"/>
            <a:endParaRPr lang="ar-LB" dirty="0"/>
          </a:p>
          <a:p>
            <a:pPr marL="0" algn="r" defTabSz="914400" rtl="1" eaLnBrk="1" latinLnBrk="0" hangingPunct="1"/>
            <a:r>
              <a:rPr lang="ar-LB" b="1" dirty="0"/>
              <a:t>شرح وتطبيق</a:t>
            </a:r>
          </a:p>
          <a:p>
            <a:pPr marL="171450" indent="-171450" algn="r" defTabSz="914400" rtl="1" eaLnBrk="1" latinLnBrk="0" hangingPunct="1">
              <a:buFont typeface="Arial" panose="020B0604020202020204" pitchFamily="34" charset="0"/>
              <a:buChar char="•"/>
            </a:pPr>
            <a:r>
              <a:rPr lang="ar-LB" dirty="0"/>
              <a:t>احضر الأغراض وضعها في علبة كبيرة.</a:t>
            </a:r>
          </a:p>
          <a:p>
            <a:pPr marL="171450" indent="-171450" algn="r" defTabSz="914400" rtl="1" eaLnBrk="1" latinLnBrk="0" hangingPunct="1">
              <a:buFont typeface="Arial" panose="020B0604020202020204" pitchFamily="34" charset="0"/>
              <a:buChar char="•"/>
            </a:pPr>
            <a:r>
              <a:rPr lang="ar-LB" dirty="0"/>
              <a:t>اكتب لائحة بالأغراض الموجودة.</a:t>
            </a:r>
          </a:p>
          <a:p>
            <a:pPr marL="171450" indent="-171450" algn="r" defTabSz="914400" rtl="1" eaLnBrk="1" latinLnBrk="0" hangingPunct="1">
              <a:buFont typeface="Arial" panose="020B0604020202020204" pitchFamily="34" charset="0"/>
              <a:buChar char="•"/>
            </a:pPr>
            <a:r>
              <a:rPr lang="ar-LB" dirty="0"/>
              <a:t>اختر ولدين، واطلب منهما الوقوف مقابل بعضهم البعض، مع حفظ مسافة بينهما.</a:t>
            </a:r>
          </a:p>
          <a:p>
            <a:pPr marL="171450" indent="-171450" algn="r" defTabSz="914400" rtl="1" eaLnBrk="1" latinLnBrk="0" hangingPunct="1">
              <a:buFont typeface="Arial" panose="020B0604020202020204" pitchFamily="34" charset="0"/>
              <a:buChar char="•"/>
            </a:pPr>
            <a:r>
              <a:rPr lang="ar-LB" dirty="0"/>
              <a:t>ضع على أذني أحد الولدين سمّاعات الأذن، واعطِه العلبة التي تحتوي على الأغراض.</a:t>
            </a:r>
          </a:p>
          <a:p>
            <a:pPr marL="171450" indent="-171450" algn="r" defTabSz="914400" rtl="1" eaLnBrk="1" latinLnBrk="0" hangingPunct="1">
              <a:buFont typeface="Arial" panose="020B0604020202020204" pitchFamily="34" charset="0"/>
              <a:buChar char="•"/>
            </a:pPr>
            <a:r>
              <a:rPr lang="ar-LB" dirty="0"/>
              <a:t>أدر الموسيقى على سمّاعات الأذن.</a:t>
            </a:r>
          </a:p>
          <a:p>
            <a:pPr marL="171450" indent="-171450" algn="r" defTabSz="914400" rtl="1" eaLnBrk="1" latinLnBrk="0" hangingPunct="1">
              <a:buFont typeface="Arial" panose="020B0604020202020204" pitchFamily="34" charset="0"/>
              <a:buChar char="•"/>
            </a:pPr>
            <a:r>
              <a:rPr lang="ar-LB" dirty="0"/>
              <a:t>قل اسم أحد الأغراض للولد الثاني، على الولد الذي يضع سمّاعات الأذن أن يعرف اسم الغرض ويرفعه للأعلى.</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31</a:t>
            </a:fld>
            <a:endParaRPr lang="en-LB"/>
          </a:p>
        </p:txBody>
      </p:sp>
    </p:spTree>
    <p:extLst>
      <p:ext uri="{BB962C8B-B14F-4D97-AF65-F5344CB8AC3E}">
        <p14:creationId xmlns:p14="http://schemas.microsoft.com/office/powerpoint/2010/main" val="7367504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المواد المطلوبة: </a:t>
            </a:r>
            <a:r>
              <a:rPr lang="ar-LB" dirty="0"/>
              <a:t>صحون كرتون – شريط صوف – كريبون ملوَّن –</a:t>
            </a:r>
          </a:p>
          <a:p>
            <a:pPr marL="0" algn="r" defTabSz="914400" rtl="1" eaLnBrk="1" latinLnBrk="0" hangingPunct="1"/>
            <a:r>
              <a:rPr lang="ar-LB" dirty="0"/>
              <a:t>صمغ سائل – أقلام لكتابة الآية.</a:t>
            </a:r>
          </a:p>
          <a:p>
            <a:pPr marL="0" algn="r" defTabSz="914400" rtl="1" eaLnBrk="1" latinLnBrk="0" hangingPunct="1"/>
            <a:endParaRPr lang="ar-LB" dirty="0"/>
          </a:p>
          <a:p>
            <a:pPr marL="0" algn="r" defTabSz="914400" rtl="1" eaLnBrk="1" latinLnBrk="0" hangingPunct="1"/>
            <a:r>
              <a:rPr lang="ar-LB" b="1" dirty="0"/>
              <a:t>شرح وتطبيق</a:t>
            </a:r>
          </a:p>
          <a:p>
            <a:pPr marL="171450" indent="-171450" algn="r" defTabSz="914400" rtl="1" eaLnBrk="1" latinLnBrk="0" hangingPunct="1">
              <a:buFont typeface="Arial" panose="020B0604020202020204" pitchFamily="34" charset="0"/>
              <a:buChar char="•"/>
            </a:pPr>
            <a:r>
              <a:rPr lang="ar-LB" dirty="0"/>
              <a:t>وزِّع صحون الكرتون والكريبون الملوَّن على الأولاد.</a:t>
            </a:r>
          </a:p>
          <a:p>
            <a:pPr marL="171450" indent="-171450" algn="r" defTabSz="914400" rtl="1" eaLnBrk="1" latinLnBrk="0" hangingPunct="1">
              <a:buFont typeface="Arial" panose="020B0604020202020204" pitchFamily="34" charset="0"/>
              <a:buChar char="•"/>
            </a:pPr>
            <a:r>
              <a:rPr lang="ar-LB" dirty="0"/>
              <a:t>ارسم مربَّعًا في وسط الصحن واكتب آية الحفظ في داخله.</a:t>
            </a:r>
          </a:p>
          <a:p>
            <a:pPr marL="171450" indent="-171450" algn="r" defTabSz="914400" rtl="1" eaLnBrk="1" latinLnBrk="0" hangingPunct="1">
              <a:buFont typeface="Arial" panose="020B0604020202020204" pitchFamily="34" charset="0"/>
              <a:buChar char="•"/>
            </a:pPr>
            <a:r>
              <a:rPr lang="ar-LB" dirty="0"/>
              <a:t>أثقب الصحن في أعلاه.</a:t>
            </a:r>
          </a:p>
          <a:p>
            <a:pPr marL="171450" indent="-171450" algn="r" defTabSz="914400" rtl="1" eaLnBrk="1" latinLnBrk="0" hangingPunct="1">
              <a:buFont typeface="Arial" panose="020B0604020202020204" pitchFamily="34" charset="0"/>
              <a:buChar char="•"/>
            </a:pPr>
            <a:r>
              <a:rPr lang="ar-LB" dirty="0"/>
              <a:t>أطلب من الأولاد تزيين الصحن بواسطة أوراق الكريبون.</a:t>
            </a:r>
          </a:p>
          <a:p>
            <a:pPr marL="171450" indent="-171450" algn="r" defTabSz="914400" rtl="1" eaLnBrk="1" latinLnBrk="0" hangingPunct="1">
              <a:buFont typeface="Arial" panose="020B0604020202020204" pitchFamily="34" charset="0"/>
              <a:buChar char="•"/>
            </a:pPr>
            <a:r>
              <a:rPr lang="ar-LB" dirty="0"/>
              <a:t>أدخل شريط الصوف في الصحن حتى يتمكَّن الولد من تعليق الآية في غرفته.</a:t>
            </a:r>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32</a:t>
            </a:fld>
            <a:endParaRPr lang="en-LB"/>
          </a:p>
        </p:txBody>
      </p:sp>
    </p:spTree>
    <p:extLst>
      <p:ext uri="{BB962C8B-B14F-4D97-AF65-F5344CB8AC3E}">
        <p14:creationId xmlns:p14="http://schemas.microsoft.com/office/powerpoint/2010/main" val="21546855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dirty="0"/>
              <a:t> أُرحِّب بكم اليوم أصدقائي الصّغار، ويسرّني أن أكون معكم، وسنقضي وقتًا ممتعًا اليوم بإذن الله. سنتناول هذه الفترة قصّة حياة يسوع، كيف عاش حياته على الأرض ومدى طاعته لولديه. كما سنتكلّم عن أهميّة الطاعة, والإستماع إلى كلمة الله. واليوم سنتحدّث عن يسوع عندما كان في الثانية عشرة من عمره.</a:t>
            </a:r>
          </a:p>
          <a:p>
            <a:pPr algn="r" rtl="1"/>
            <a:r>
              <a:rPr lang="ar-LB" sz="1200" dirty="0"/>
              <a:t> اسأل الأولاد: من منكم متشوّق لمعرفة كيف عاش يسوع على الأرض؟ (اسمع الإجابات).</a:t>
            </a:r>
          </a:p>
          <a:p>
            <a:pPr algn="r" rtl="1"/>
            <a:endParaRPr lang="ar-LB" sz="1200" dirty="0"/>
          </a:p>
          <a:p>
            <a:pPr algn="r" rtl="1"/>
            <a:r>
              <a:rPr lang="ar-LB" sz="1200" dirty="0"/>
              <a:t>ولكن أوَّلاً دعونا نبدأ برنامجنا بالصلاة. اسأل الأولاد: من منكم يرغب بأن يصلّي ويشكر الله على الأسبوع الماضي؟ (اختر ولدًا، وشجِّع الأولاد على الصلاة).</a:t>
            </a:r>
          </a:p>
          <a:p>
            <a:pPr algn="r" rtl="1"/>
            <a:endParaRPr lang="en-LB" sz="1200" dirty="0"/>
          </a:p>
        </p:txBody>
      </p:sp>
      <p:sp>
        <p:nvSpPr>
          <p:cNvPr id="4" name="Slide Number Placeholder 3"/>
          <p:cNvSpPr>
            <a:spLocks noGrp="1"/>
          </p:cNvSpPr>
          <p:nvPr>
            <p:ph type="sldNum" sz="quarter" idx="5"/>
          </p:nvPr>
        </p:nvSpPr>
        <p:spPr/>
        <p:txBody>
          <a:bodyPr/>
          <a:lstStyle/>
          <a:p>
            <a:fld id="{0A31E068-D99C-E840-A98D-6E78081BD850}" type="slidenum">
              <a:rPr lang="en-LB" smtClean="0"/>
              <a:t>2</a:t>
            </a:fld>
            <a:endParaRPr lang="en-LB"/>
          </a:p>
        </p:txBody>
      </p:sp>
    </p:spTree>
    <p:extLst>
      <p:ext uri="{BB962C8B-B14F-4D97-AF65-F5344CB8AC3E}">
        <p14:creationId xmlns:p14="http://schemas.microsoft.com/office/powerpoint/2010/main" val="3181356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ctr" rtl="0"/>
            <a:r>
              <a:rPr lang="en-GB" sz="1800" b="0" i="0" u="none" strike="noStrike" baseline="30000" dirty="0">
                <a:solidFill>
                  <a:srgbClr val="24408E"/>
                </a:solidFill>
                <a:latin typeface="Arial" panose="020B0604020202020204" pitchFamily="34" charset="0"/>
              </a:rPr>
              <a:t>-١-</a:t>
            </a:r>
          </a:p>
          <a:p>
            <a:pPr marR="0" algn="ctr" rtl="0"/>
            <a:r>
              <a:rPr lang="ar-LB" sz="1800" b="0" i="0" u="none" strike="noStrike" baseline="30000" dirty="0">
                <a:solidFill>
                  <a:srgbClr val="24408E"/>
                </a:solidFill>
                <a:latin typeface="Arial" panose="020B0604020202020204" pitchFamily="34" charset="0"/>
              </a:rPr>
              <a:t>كلمة الله بتعلّمني</a:t>
            </a:r>
          </a:p>
          <a:p>
            <a:pPr marR="0" algn="ctr" rtl="0"/>
            <a:r>
              <a:rPr lang="ar-LB" sz="1800" b="0" i="0" u="none" strike="noStrike" baseline="30000" dirty="0">
                <a:solidFill>
                  <a:srgbClr val="24408E"/>
                </a:solidFill>
                <a:latin typeface="Arial" panose="020B0604020202020204" pitchFamily="34" charset="0"/>
              </a:rPr>
              <a:t>الله حَدِّي وين ما بكون</a:t>
            </a:r>
          </a:p>
          <a:p>
            <a:pPr marR="0" algn="ctr" rtl="0"/>
            <a:r>
              <a:rPr lang="ar-LB" sz="1800" b="0" i="0" u="none" strike="noStrike" baseline="30000" dirty="0">
                <a:solidFill>
                  <a:srgbClr val="24408E"/>
                </a:solidFill>
                <a:latin typeface="Arial" panose="020B0604020202020204" pitchFamily="34" charset="0"/>
              </a:rPr>
              <a:t>بيسمع صوتي لمَّا بصَلّي</a:t>
            </a:r>
          </a:p>
          <a:p>
            <a:pPr marR="0" algn="ctr" rtl="0"/>
            <a:r>
              <a:rPr lang="ar-LB" sz="1800" b="0" i="0" u="none" strike="noStrike" baseline="30000" dirty="0">
                <a:solidFill>
                  <a:srgbClr val="24408E"/>
                </a:solidFill>
                <a:latin typeface="Arial" panose="020B0604020202020204" pitchFamily="34" charset="0"/>
              </a:rPr>
              <a:t>رَح طيع كِلمتو لمَّا يقِلِّي</a:t>
            </a:r>
          </a:p>
          <a:p>
            <a:pPr marR="0" algn="ctr" rtl="0"/>
            <a:r>
              <a:rPr lang="ar-LB" sz="1800" b="0" i="0" u="none" strike="noStrike" baseline="30000" dirty="0">
                <a:solidFill>
                  <a:srgbClr val="24408E"/>
                </a:solidFill>
                <a:latin typeface="Arial" panose="020B0604020202020204" pitchFamily="34" charset="0"/>
              </a:rPr>
              <a:t>أنا جنبَك يا ابني على طول</a:t>
            </a:r>
          </a:p>
          <a:p>
            <a:pPr algn="ctr"/>
            <a:endParaRPr lang="en-US" dirty="0"/>
          </a:p>
          <a:p>
            <a:pPr marR="0" algn="ctr" rtl="0"/>
            <a:r>
              <a:rPr lang="ar-LB" sz="1200" b="0" i="0" u="none" strike="noStrike" baseline="30000" dirty="0">
                <a:solidFill>
                  <a:srgbClr val="24408E"/>
                </a:solidFill>
                <a:latin typeface="Arial" panose="020B0604020202020204" pitchFamily="34" charset="0"/>
              </a:rPr>
              <a:t>- القرار -</a:t>
            </a:r>
          </a:p>
          <a:p>
            <a:pPr marR="0" algn="ctr" rtl="0"/>
            <a:r>
              <a:rPr lang="ar-LB" sz="1200" b="0" i="0" u="none" strike="noStrike" baseline="30000" dirty="0">
                <a:solidFill>
                  <a:srgbClr val="24408E"/>
                </a:solidFill>
                <a:latin typeface="Arial" panose="020B0604020202020204" pitchFamily="34" charset="0"/>
              </a:rPr>
              <a:t>أنا بحبَّك ربِّي يسوع</a:t>
            </a:r>
          </a:p>
          <a:p>
            <a:pPr marR="0" algn="ctr" rtl="0"/>
            <a:r>
              <a:rPr lang="ar-LB" sz="1200" b="0" i="0" u="none" strike="noStrike" baseline="30000" dirty="0">
                <a:solidFill>
                  <a:srgbClr val="24408E"/>
                </a:solidFill>
                <a:latin typeface="Arial" panose="020B0604020202020204" pitchFamily="34" charset="0"/>
              </a:rPr>
              <a:t>رَح غَنّي بِصُوت مسموع</a:t>
            </a:r>
          </a:p>
          <a:p>
            <a:pPr marR="0" algn="ctr" rtl="0"/>
            <a:r>
              <a:rPr lang="ar-LB" sz="1200" b="0" i="0" u="none" strike="noStrike" baseline="30000" dirty="0">
                <a:solidFill>
                  <a:srgbClr val="24408E"/>
                </a:solidFill>
                <a:latin typeface="Arial" panose="020B0604020202020204" pitchFamily="34" charset="0"/>
              </a:rPr>
              <a:t>وإذا قالولي إِنّي فاشل</a:t>
            </a:r>
          </a:p>
          <a:p>
            <a:pPr marR="0" algn="ctr" rtl="0"/>
            <a:r>
              <a:rPr lang="ar-LB" sz="1200" b="0" i="0" u="none" strike="noStrike" baseline="30000" dirty="0">
                <a:solidFill>
                  <a:srgbClr val="24408E"/>
                </a:solidFill>
                <a:latin typeface="Arial" panose="020B0604020202020204" pitchFamily="34" charset="0"/>
              </a:rPr>
              <a:t>بِتذَكَّرْ وعدَك يا يسوع</a:t>
            </a:r>
          </a:p>
          <a:p>
            <a:pPr marR="0" algn="ctr" rtl="0"/>
            <a:r>
              <a:rPr lang="ar-LB" sz="1200" b="0" i="0" u="none" strike="noStrike" baseline="30000" dirty="0">
                <a:solidFill>
                  <a:srgbClr val="24408E"/>
                </a:solidFill>
                <a:latin typeface="Arial" panose="020B0604020202020204" pitchFamily="34" charset="0"/>
              </a:rPr>
              <a:t>أنا حَدَّك إنتَ وزعلان</a:t>
            </a:r>
          </a:p>
          <a:p>
            <a:pPr marR="0" algn="ctr" rtl="0"/>
            <a:endParaRPr lang="en-GB" sz="1200" b="0" i="0" u="none" strike="noStrike" baseline="30000" dirty="0">
              <a:solidFill>
                <a:srgbClr val="24408E"/>
              </a:solidFill>
              <a:latin typeface="Arial" panose="020B0604020202020204" pitchFamily="34" charset="0"/>
            </a:endParaRPr>
          </a:p>
          <a:p>
            <a:pPr marR="0" algn="ctr" rtl="0"/>
            <a:r>
              <a:rPr lang="ar-LB" sz="1200" b="0" i="0" u="none" strike="noStrike" baseline="30000" dirty="0">
                <a:solidFill>
                  <a:srgbClr val="24408E"/>
                </a:solidFill>
                <a:latin typeface="Arial" panose="020B0604020202020204" pitchFamily="34" charset="0"/>
              </a:rPr>
              <a:t>- ٢ -</a:t>
            </a:r>
          </a:p>
          <a:p>
            <a:pPr marR="0" algn="ctr" rtl="0"/>
            <a:r>
              <a:rPr lang="ar-LB" sz="1200" b="0" i="0" u="none" strike="noStrike" baseline="30000" dirty="0">
                <a:solidFill>
                  <a:srgbClr val="24408E"/>
                </a:solidFill>
                <a:latin typeface="Arial" panose="020B0604020202020204" pitchFamily="34" charset="0"/>
              </a:rPr>
              <a:t>الله هوِ يللّي خلَقني</a:t>
            </a:r>
          </a:p>
          <a:p>
            <a:pPr marR="0" algn="ctr" rtl="0"/>
            <a:r>
              <a:rPr lang="ar-LB" sz="1200" b="0" i="0" u="none" strike="noStrike" baseline="30000" dirty="0">
                <a:solidFill>
                  <a:srgbClr val="24408E"/>
                </a:solidFill>
                <a:latin typeface="Arial" panose="020B0604020202020204" pitchFamily="34" charset="0"/>
              </a:rPr>
              <a:t>بيِهتم فِيِّ على طول</a:t>
            </a:r>
          </a:p>
          <a:p>
            <a:pPr marR="0" algn="ctr" rtl="0"/>
            <a:r>
              <a:rPr lang="ar-LB" sz="1200" b="0" i="0" u="none" strike="noStrike" baseline="30000" dirty="0">
                <a:solidFill>
                  <a:srgbClr val="24408E"/>
                </a:solidFill>
                <a:latin typeface="Arial" panose="020B0604020202020204" pitchFamily="34" charset="0"/>
              </a:rPr>
              <a:t>كلمة الله بِتعَلمني</a:t>
            </a:r>
          </a:p>
          <a:p>
            <a:pPr marR="0" algn="ctr" rtl="0"/>
            <a:r>
              <a:rPr lang="ar-LB" sz="1200" b="0" i="0" u="none" strike="noStrike" baseline="30000" dirty="0">
                <a:solidFill>
                  <a:srgbClr val="24408E"/>
                </a:solidFill>
                <a:latin typeface="Arial" panose="020B0604020202020204" pitchFamily="34" charset="0"/>
              </a:rPr>
              <a:t>بتفهمني وبتذكرني</a:t>
            </a:r>
          </a:p>
          <a:p>
            <a:pPr marR="0" algn="ctr" rtl="0"/>
            <a:r>
              <a:rPr lang="ar-LB" sz="1200" b="0" i="0" u="none" strike="noStrike" baseline="30000" dirty="0">
                <a:solidFill>
                  <a:srgbClr val="24408E"/>
                </a:solidFill>
                <a:latin typeface="Arial" panose="020B0604020202020204" pitchFamily="34" charset="0"/>
              </a:rPr>
              <a:t>الله بحبني كيف ما بكون</a:t>
            </a:r>
          </a:p>
          <a:p>
            <a:pPr marR="0" algn="ctr" rtl="0"/>
            <a:r>
              <a:rPr lang="en-GB" sz="1200" b="0" i="0" u="none" strike="noStrike" baseline="30000" dirty="0">
                <a:solidFill>
                  <a:srgbClr val="24408E"/>
                </a:solidFill>
                <a:latin typeface="Arial" panose="020B0604020202020204" pitchFamily="34" charset="0"/>
              </a:rPr>
              <a:t> </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a:t>
            </a:fld>
            <a:endParaRPr lang="en-LB"/>
          </a:p>
        </p:txBody>
      </p:sp>
    </p:spTree>
    <p:extLst>
      <p:ext uri="{BB962C8B-B14F-4D97-AF65-F5344CB8AC3E}">
        <p14:creationId xmlns:p14="http://schemas.microsoft.com/office/powerpoint/2010/main" val="34698453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ctr" rtl="1"/>
            <a:r>
              <a:rPr lang="ar-LB" sz="1200" b="0" i="0" u="none" strike="noStrike" baseline="30000" dirty="0">
                <a:solidFill>
                  <a:srgbClr val="24408E"/>
                </a:solidFill>
                <a:latin typeface="Arial" panose="020B0604020202020204" pitchFamily="34" charset="0"/>
              </a:rPr>
              <a:t>الكتاب المقدّس الثمين يحتوي على عهدين عهد قديم ٣٩ عهد جديد ٢٧</a:t>
            </a:r>
          </a:p>
          <a:p>
            <a:pPr marR="0" algn="ctr" rtl="1"/>
            <a:r>
              <a:rPr lang="ar-LB" sz="1200" b="0" i="0" u="none" strike="noStrike" baseline="30000" dirty="0">
                <a:solidFill>
                  <a:srgbClr val="24408E"/>
                </a:solidFill>
                <a:latin typeface="Arial" panose="020B0604020202020204" pitchFamily="34" charset="0"/>
              </a:rPr>
              <a:t>كل الكتاب ستة وستون سفراً</a:t>
            </a:r>
          </a:p>
          <a:p>
            <a:pPr marR="0" algn="ctr" rtl="1"/>
            <a:endParaRPr lang="en-GB" sz="1200" b="0" i="0" u="none" strike="noStrike" baseline="30000" dirty="0">
              <a:solidFill>
                <a:srgbClr val="24408E"/>
              </a:solidFill>
              <a:latin typeface="Arial" panose="020B0604020202020204" pitchFamily="34" charset="0"/>
            </a:endParaRPr>
          </a:p>
          <a:p>
            <a:pPr marR="0" algn="ctr" rtl="1"/>
            <a:r>
              <a:rPr lang="ar-LB" sz="1200" b="0" i="0" u="none" strike="noStrike" baseline="30000" dirty="0">
                <a:solidFill>
                  <a:srgbClr val="24408E"/>
                </a:solidFill>
                <a:latin typeface="Arial" panose="020B0604020202020204" pitchFamily="34" charset="0"/>
              </a:rPr>
              <a:t>العهد القديم يحتوي على:</a:t>
            </a:r>
          </a:p>
          <a:p>
            <a:pPr marR="0" algn="ctr" rtl="1"/>
            <a:r>
              <a:rPr lang="ar-LB" sz="1200" b="0" i="0" u="none" strike="noStrike" baseline="30000" dirty="0">
                <a:solidFill>
                  <a:srgbClr val="24408E"/>
                </a:solidFill>
                <a:latin typeface="Arial" panose="020B0604020202020204" pitchFamily="34" charset="0"/>
              </a:rPr>
              <a:t>تكوين - خروج - لاويين - عدد - تثنيه</a:t>
            </a:r>
          </a:p>
          <a:p>
            <a:pPr marR="0" algn="ctr" rtl="1"/>
            <a:r>
              <a:rPr lang="ar-LB" sz="1200" b="0" i="0" u="none" strike="noStrike" baseline="30000" dirty="0">
                <a:solidFill>
                  <a:srgbClr val="24408E"/>
                </a:solidFill>
                <a:latin typeface="Arial" panose="020B0604020202020204" pitchFamily="34" charset="0"/>
              </a:rPr>
              <a:t>يشوع - قضاه - راعوث - صموئيل يحوي سفرين</a:t>
            </a:r>
          </a:p>
          <a:p>
            <a:pPr marR="0" algn="ctr" rtl="1"/>
            <a:r>
              <a:rPr lang="ar-LB" sz="1200" b="0" i="0" u="none" strike="noStrike" baseline="30000" dirty="0">
                <a:solidFill>
                  <a:srgbClr val="24408E"/>
                </a:solidFill>
                <a:latin typeface="Arial" panose="020B0604020202020204" pitchFamily="34" charset="0"/>
              </a:rPr>
              <a:t>أيضاً ملوك سفرين ثم أخبار سفرين</a:t>
            </a:r>
          </a:p>
          <a:p>
            <a:pPr marR="0" algn="ctr" rtl="1"/>
            <a:r>
              <a:rPr lang="ar-LB" sz="1200" b="0" i="0" u="none" strike="noStrike" baseline="30000" dirty="0">
                <a:solidFill>
                  <a:srgbClr val="24408E"/>
                </a:solidFill>
                <a:latin typeface="Arial" panose="020B0604020202020204" pitchFamily="34" charset="0"/>
              </a:rPr>
              <a:t>عزرا - نحميا - استير</a:t>
            </a:r>
          </a:p>
          <a:p>
            <a:pPr marR="0" algn="ctr" rtl="1"/>
            <a:r>
              <a:rPr lang="ar-LB" sz="1200" b="0" i="0" u="none" strike="noStrike" baseline="30000" dirty="0">
                <a:solidFill>
                  <a:srgbClr val="24408E"/>
                </a:solidFill>
                <a:latin typeface="Arial" panose="020B0604020202020204" pitchFamily="34" charset="0"/>
              </a:rPr>
              <a:t>أيوب - مزامير - أمثال - جامعة - نشيد الأنشاد</a:t>
            </a:r>
          </a:p>
          <a:p>
            <a:pPr marR="0" algn="ctr" rtl="1"/>
            <a:r>
              <a:rPr lang="ar-LB" sz="1200" b="0" i="0" u="none" strike="noStrike" baseline="30000" dirty="0">
                <a:solidFill>
                  <a:srgbClr val="24408E"/>
                </a:solidFill>
                <a:latin typeface="Arial" panose="020B0604020202020204" pitchFamily="34" charset="0"/>
              </a:rPr>
              <a:t>أشعياء - أرميا - مراثي - حزقيال - دانيال</a:t>
            </a:r>
          </a:p>
          <a:p>
            <a:pPr marR="0" algn="ctr" rtl="1"/>
            <a:r>
              <a:rPr lang="ar-LB" sz="1200" b="0" i="0" u="none" strike="noStrike" baseline="30000" dirty="0">
                <a:solidFill>
                  <a:srgbClr val="24408E"/>
                </a:solidFill>
                <a:latin typeface="Arial" panose="020B0604020202020204" pitchFamily="34" charset="0"/>
              </a:rPr>
              <a:t>هوشع - يوئيل - عاموس - عوبيديا - يونان - ميخا</a:t>
            </a:r>
          </a:p>
          <a:p>
            <a:pPr marR="0" algn="ctr" rtl="1"/>
            <a:r>
              <a:rPr lang="ar-LB" sz="1200" b="0" i="0" u="none" strike="noStrike" baseline="30000" dirty="0">
                <a:solidFill>
                  <a:srgbClr val="24408E"/>
                </a:solidFill>
                <a:latin typeface="Arial" panose="020B0604020202020204" pitchFamily="34" charset="0"/>
              </a:rPr>
              <a:t>ناحوم - حبقوق - صفنيا - حجي - زكريا - ملاخي</a:t>
            </a:r>
          </a:p>
          <a:p>
            <a:pPr marR="0" algn="ctr" rtl="1"/>
            <a:endParaRPr lang="en-GB" sz="1200" b="0" i="0" u="none" strike="noStrike" baseline="30000" dirty="0">
              <a:solidFill>
                <a:srgbClr val="24408E"/>
              </a:solidFill>
              <a:latin typeface="Arial" panose="020B0604020202020204" pitchFamily="34" charset="0"/>
            </a:endParaRPr>
          </a:p>
          <a:p>
            <a:pPr marR="0" algn="ctr" rtl="1"/>
            <a:r>
              <a:rPr lang="ar-LB" sz="1200" b="0" i="0" u="none" strike="noStrike" baseline="30000" dirty="0">
                <a:solidFill>
                  <a:srgbClr val="24408E"/>
                </a:solidFill>
                <a:latin typeface="Arial" panose="020B0604020202020204" pitchFamily="34" charset="0"/>
              </a:rPr>
              <a:t>العهد الجديد يحتوي على:</a:t>
            </a:r>
          </a:p>
          <a:p>
            <a:pPr marR="0" algn="ctr" rtl="1"/>
            <a:r>
              <a:rPr lang="ar-LB" sz="1200" b="0" i="0" u="none" strike="noStrike" baseline="30000" dirty="0">
                <a:solidFill>
                  <a:srgbClr val="24408E"/>
                </a:solidFill>
                <a:latin typeface="Arial" panose="020B0604020202020204" pitchFamily="34" charset="0"/>
              </a:rPr>
              <a:t>متى - مرقس - لوقا ويوحنا</a:t>
            </a:r>
          </a:p>
          <a:p>
            <a:pPr marR="0" algn="ctr" rtl="1"/>
            <a:r>
              <a:rPr lang="ar-LB" sz="1200" b="0" i="0" u="none" strike="noStrike" baseline="30000" dirty="0">
                <a:solidFill>
                  <a:srgbClr val="24408E"/>
                </a:solidFill>
                <a:latin typeface="Arial" panose="020B0604020202020204" pitchFamily="34" charset="0"/>
              </a:rPr>
              <a:t>أعمال الرسل - رومية - كورنثوس رسالتين غلاطية -أفسس - فيلبي وكولوسي</a:t>
            </a:r>
          </a:p>
          <a:p>
            <a:pPr marR="0" algn="ctr" rtl="1"/>
            <a:r>
              <a:rPr lang="ar-LB" sz="1200" b="0" i="0" u="none" strike="noStrike" baseline="30000" dirty="0">
                <a:solidFill>
                  <a:srgbClr val="24408E"/>
                </a:solidFill>
                <a:latin typeface="Arial" panose="020B0604020202020204" pitchFamily="34" charset="0"/>
              </a:rPr>
              <a:t>تسالونيكي رسالتين وتيموثاوس رسالتين</a:t>
            </a:r>
          </a:p>
          <a:p>
            <a:pPr marR="0" algn="ctr" rtl="1"/>
            <a:r>
              <a:rPr lang="ar-LB" sz="1200" b="0" i="0" u="none" strike="noStrike" baseline="30000" dirty="0">
                <a:solidFill>
                  <a:srgbClr val="24408E"/>
                </a:solidFill>
                <a:latin typeface="Arial" panose="020B0604020202020204" pitchFamily="34" charset="0"/>
              </a:rPr>
              <a:t>تيطس - فيليمون - عبرانيين - يعقوب </a:t>
            </a:r>
            <a:br>
              <a:rPr lang="ar-LB" sz="1200" b="0" i="0" u="none" strike="noStrike" baseline="30000" dirty="0">
                <a:solidFill>
                  <a:srgbClr val="24408E"/>
                </a:solidFill>
                <a:latin typeface="Arial" panose="020B0604020202020204" pitchFamily="34" charset="0"/>
              </a:rPr>
            </a:br>
            <a:r>
              <a:rPr lang="ar-LB" sz="1200" b="0" i="0" u="none" strike="noStrike" baseline="30000" dirty="0">
                <a:solidFill>
                  <a:srgbClr val="24408E"/>
                </a:solidFill>
                <a:latin typeface="Arial" panose="020B0604020202020204" pitchFamily="34" charset="0"/>
              </a:rPr>
              <a:t>وبطرس رسالتين ويوحنا ثلاث رسائل ويهوذا وأخيراً سفر الرؤيا</a:t>
            </a:r>
          </a:p>
          <a:p>
            <a:pPr marR="0" algn="ctr" rtl="1"/>
            <a:endParaRPr lang="ar-LB" sz="1200" b="0" i="0" u="none" strike="noStrike" baseline="30000" dirty="0">
              <a:solidFill>
                <a:srgbClr val="24408E"/>
              </a:solidFill>
              <a:latin typeface="Arial" panose="020B0604020202020204" pitchFamily="34" charset="0"/>
            </a:endParaRPr>
          </a:p>
          <a:p>
            <a:pPr algn="ct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13</a:t>
            </a:fld>
            <a:endParaRPr lang="en-LB"/>
          </a:p>
        </p:txBody>
      </p:sp>
    </p:spTree>
    <p:extLst>
      <p:ext uri="{BB962C8B-B14F-4D97-AF65-F5344CB8AC3E}">
        <p14:creationId xmlns:p14="http://schemas.microsoft.com/office/powerpoint/2010/main" val="3722359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ctr" rtl="1"/>
            <a:r>
              <a:rPr lang="en-GB" sz="1200" b="0" i="0" u="none" strike="noStrike" baseline="30000" dirty="0">
                <a:solidFill>
                  <a:srgbClr val="24408E"/>
                </a:solidFill>
                <a:latin typeface="Arial" panose="020B0604020202020204" pitchFamily="34" charset="0"/>
              </a:rPr>
              <a:t>- ١ -</a:t>
            </a:r>
          </a:p>
          <a:p>
            <a:pPr marR="0" algn="ctr" rtl="1"/>
            <a:r>
              <a:rPr lang="ar-LB" sz="1200" b="0" i="0" u="none" strike="noStrike" baseline="30000" dirty="0">
                <a:solidFill>
                  <a:srgbClr val="24408E"/>
                </a:solidFill>
                <a:latin typeface="Arial" panose="020B0604020202020204" pitchFamily="34" charset="0"/>
              </a:rPr>
              <a:t>يمكن... يمكن تفتكر القوِّة</a:t>
            </a:r>
          </a:p>
          <a:p>
            <a:pPr marR="0" algn="ctr" rtl="1"/>
            <a:r>
              <a:rPr lang="ar-LB" sz="1200" b="0" i="0" u="none" strike="noStrike" baseline="30000" dirty="0">
                <a:solidFill>
                  <a:srgbClr val="24408E"/>
                </a:solidFill>
                <a:latin typeface="Arial" panose="020B0604020202020204" pitchFamily="34" charset="0"/>
              </a:rPr>
              <a:t>إنَّك تضرب رفقاتَك</a:t>
            </a:r>
          </a:p>
          <a:p>
            <a:pPr marR="0" algn="ctr" rtl="1"/>
            <a:r>
              <a:rPr lang="ar-LB" sz="1200" b="0" i="0" u="none" strike="noStrike" baseline="30000" dirty="0">
                <a:solidFill>
                  <a:srgbClr val="24408E"/>
                </a:solidFill>
                <a:latin typeface="Arial" panose="020B0604020202020204" pitchFamily="34" charset="0"/>
              </a:rPr>
              <a:t>ولمّا يصير شي مَشكل</a:t>
            </a:r>
          </a:p>
          <a:p>
            <a:pPr marR="0" algn="ctr" rtl="1"/>
            <a:r>
              <a:rPr lang="ar-LB" sz="1200" b="0" i="0" u="none" strike="noStrike" baseline="30000" dirty="0">
                <a:solidFill>
                  <a:srgbClr val="24408E"/>
                </a:solidFill>
                <a:latin typeface="Arial" panose="020B0604020202020204" pitchFamily="34" charset="0"/>
              </a:rPr>
              <a:t>تخَوفُن بعضلاتَك</a:t>
            </a:r>
          </a:p>
          <a:p>
            <a:pPr marR="0" algn="ctr" rtl="1"/>
            <a:r>
              <a:rPr lang="ar-LB" sz="1200" b="0" i="0" u="none" strike="noStrike" baseline="30000" dirty="0">
                <a:solidFill>
                  <a:srgbClr val="24408E"/>
                </a:solidFill>
                <a:latin typeface="Arial" panose="020B0604020202020204" pitchFamily="34" charset="0"/>
              </a:rPr>
              <a:t>أو تِلعب كاراتيه</a:t>
            </a:r>
          </a:p>
          <a:p>
            <a:pPr marR="0" algn="ctr" rtl="1"/>
            <a:r>
              <a:rPr lang="ar-LB" sz="1200" b="0" i="0" u="none" strike="noStrike" baseline="30000" dirty="0">
                <a:solidFill>
                  <a:srgbClr val="24408E"/>
                </a:solidFill>
                <a:latin typeface="Arial" panose="020B0604020202020204" pitchFamily="34" charset="0"/>
              </a:rPr>
              <a:t>وتِخيلنا بحركاتَك</a:t>
            </a:r>
          </a:p>
          <a:p>
            <a:pPr marR="0" algn="ctr" rtl="1"/>
            <a:r>
              <a:rPr lang="ar-LB" sz="1200" b="0" i="0" u="none" strike="noStrike" baseline="30000" dirty="0">
                <a:solidFill>
                  <a:srgbClr val="24408E"/>
                </a:solidFill>
                <a:latin typeface="Arial" panose="020B0604020202020204" pitchFamily="34" charset="0"/>
              </a:rPr>
              <a:t>الحقيقة مش هيك</a:t>
            </a:r>
          </a:p>
          <a:p>
            <a:pPr marR="0" algn="ctr" rtl="1"/>
            <a:r>
              <a:rPr lang="ar-LB" sz="1200" b="0" i="0" u="none" strike="noStrike" baseline="30000" dirty="0">
                <a:solidFill>
                  <a:srgbClr val="24408E"/>
                </a:solidFill>
                <a:latin typeface="Arial" panose="020B0604020202020204" pitchFamily="34" charset="0"/>
              </a:rPr>
              <a:t>يا شاطِر عيد حساباتَك</a:t>
            </a:r>
          </a:p>
          <a:p>
            <a:pPr marR="0" algn="ctr" rtl="1"/>
            <a:endParaRPr lang="en-GB" sz="1200" b="0" i="0" u="none" strike="noStrike" baseline="30000" dirty="0">
              <a:solidFill>
                <a:srgbClr val="24408E"/>
              </a:solidFill>
              <a:latin typeface="Arial" panose="020B0604020202020204" pitchFamily="34" charset="0"/>
            </a:endParaRPr>
          </a:p>
          <a:p>
            <a:pPr marR="0" algn="ctr" rtl="1"/>
            <a:r>
              <a:rPr lang="ar-LB" sz="1200" b="0" i="0" u="none" strike="noStrike" baseline="30000" dirty="0">
                <a:solidFill>
                  <a:srgbClr val="24408E"/>
                </a:solidFill>
                <a:latin typeface="Arial" panose="020B0604020202020204" pitchFamily="34" charset="0"/>
              </a:rPr>
              <a:t>- القرار -</a:t>
            </a:r>
          </a:p>
          <a:p>
            <a:pPr marR="0" algn="ctr" rtl="1"/>
            <a:r>
              <a:rPr lang="ar-LB" sz="1200" b="0" i="0" u="none" strike="noStrike" baseline="30000" dirty="0">
                <a:solidFill>
                  <a:srgbClr val="24408E"/>
                </a:solidFill>
                <a:latin typeface="Arial" panose="020B0604020202020204" pitchFamily="34" charset="0"/>
              </a:rPr>
              <a:t>القوِّة مش بالضرب</a:t>
            </a:r>
          </a:p>
          <a:p>
            <a:pPr marR="0" algn="ctr" rtl="1"/>
            <a:r>
              <a:rPr lang="ar-LB" sz="1200" b="0" i="0" u="none" strike="noStrike" baseline="30000" dirty="0">
                <a:solidFill>
                  <a:srgbClr val="24408E"/>
                </a:solidFill>
                <a:latin typeface="Arial" panose="020B0604020202020204" pitchFamily="34" charset="0"/>
              </a:rPr>
              <a:t>القوِّة بالمحبِّة</a:t>
            </a:r>
          </a:p>
          <a:p>
            <a:pPr marR="0" algn="ctr" rtl="1"/>
            <a:r>
              <a:rPr lang="ar-LB" sz="1200" b="0" i="0" u="none" strike="noStrike" baseline="30000" dirty="0">
                <a:solidFill>
                  <a:srgbClr val="24408E"/>
                </a:solidFill>
                <a:latin typeface="Arial" panose="020B0604020202020204" pitchFamily="34" charset="0"/>
              </a:rPr>
              <a:t>مش بالصوت العالي</a:t>
            </a:r>
          </a:p>
          <a:p>
            <a:pPr marR="0" algn="ctr" rtl="1"/>
            <a:r>
              <a:rPr lang="ar-LB" sz="1200" b="0" i="0" u="none" strike="noStrike" baseline="30000" dirty="0">
                <a:solidFill>
                  <a:srgbClr val="24408E"/>
                </a:solidFill>
                <a:latin typeface="Arial" panose="020B0604020202020204" pitchFamily="34" charset="0"/>
              </a:rPr>
              <a:t>باللّطف وبالموَّدِة</a:t>
            </a:r>
          </a:p>
          <a:p>
            <a:pPr marR="0" algn="ctr" rtl="1"/>
            <a:r>
              <a:rPr lang="ar-LB" sz="1200" b="0" i="0" u="none" strike="noStrike" baseline="30000" dirty="0">
                <a:solidFill>
                  <a:srgbClr val="24408E"/>
                </a:solidFill>
                <a:latin typeface="Arial" panose="020B0604020202020204" pitchFamily="34" charset="0"/>
              </a:rPr>
              <a:t>لمَّا بسامح عدوي</a:t>
            </a:r>
          </a:p>
          <a:p>
            <a:pPr marR="0" algn="ctr" rtl="1"/>
            <a:r>
              <a:rPr lang="ar-LB" sz="1200" b="0" i="0" u="none" strike="noStrike" baseline="30000" dirty="0">
                <a:solidFill>
                  <a:srgbClr val="24408E"/>
                </a:solidFill>
                <a:latin typeface="Arial" panose="020B0604020202020204" pitchFamily="34" charset="0"/>
              </a:rPr>
              <a:t>بوصَل لأعلى قِمِّة</a:t>
            </a:r>
          </a:p>
          <a:p>
            <a:pPr marR="0" algn="ctr" rtl="1"/>
            <a:r>
              <a:rPr lang="ar-LB" sz="1200" b="0" i="0" u="none" strike="noStrike" baseline="30000" dirty="0">
                <a:solidFill>
                  <a:srgbClr val="24408E"/>
                </a:solidFill>
                <a:latin typeface="Arial" panose="020B0604020202020204" pitchFamily="34" charset="0"/>
              </a:rPr>
              <a:t>أبداً ما بكون ضعيف</a:t>
            </a:r>
          </a:p>
          <a:p>
            <a:pPr marR="0" algn="ctr" rtl="1"/>
            <a:r>
              <a:rPr lang="ar-LB" sz="1200" b="0" i="0" u="none" strike="noStrike" baseline="30000" dirty="0">
                <a:solidFill>
                  <a:srgbClr val="24408E"/>
                </a:solidFill>
                <a:latin typeface="Arial" panose="020B0604020202020204" pitchFamily="34" charset="0"/>
              </a:rPr>
              <a:t>بالعكس هيدي القوِّة</a:t>
            </a:r>
          </a:p>
          <a:p>
            <a:pPr marR="0" algn="ctr" rtl="1"/>
            <a:endParaRPr lang="en-GB" sz="1200" b="0" i="0" u="none" strike="noStrike" baseline="30000" dirty="0">
              <a:solidFill>
                <a:srgbClr val="24408E"/>
              </a:solidFill>
              <a:latin typeface="Arial" panose="020B0604020202020204" pitchFamily="34" charset="0"/>
            </a:endParaRPr>
          </a:p>
          <a:p>
            <a:pPr marR="0" algn="ctr" rtl="1"/>
            <a:r>
              <a:rPr lang="en-GB" sz="1200" b="0" i="0" u="none" strike="noStrike" baseline="30000" dirty="0">
                <a:solidFill>
                  <a:srgbClr val="24408E"/>
                </a:solidFill>
                <a:latin typeface="Arial" panose="020B0604020202020204" pitchFamily="34" charset="0"/>
              </a:rPr>
              <a:t>-٢-</a:t>
            </a:r>
          </a:p>
          <a:p>
            <a:pPr marR="0" algn="ctr" rtl="1"/>
            <a:r>
              <a:rPr lang="ar-LB" sz="1200" b="0" i="0" u="none" strike="noStrike" baseline="30000" dirty="0">
                <a:solidFill>
                  <a:srgbClr val="24408E"/>
                </a:solidFill>
                <a:latin typeface="Arial" panose="020B0604020202020204" pitchFamily="34" charset="0"/>
              </a:rPr>
              <a:t>لازِم... أنا لازِم دايماً صلِّي</a:t>
            </a:r>
          </a:p>
          <a:p>
            <a:pPr marR="0" algn="ctr" rtl="1"/>
            <a:r>
              <a:rPr lang="ar-LB" sz="1200" b="0" i="0" u="none" strike="noStrike" baseline="30000" dirty="0">
                <a:solidFill>
                  <a:srgbClr val="24408E"/>
                </a:solidFill>
                <a:latin typeface="Arial" panose="020B0604020202020204" pitchFamily="34" charset="0"/>
              </a:rPr>
              <a:t>تَحِبْ حتَّى عَدُوِّي</a:t>
            </a:r>
          </a:p>
          <a:p>
            <a:pPr marR="0" algn="ctr" rtl="1"/>
            <a:r>
              <a:rPr lang="ar-LB" sz="1200" b="0" i="0" u="none" strike="noStrike" baseline="30000" dirty="0">
                <a:solidFill>
                  <a:srgbClr val="24408E"/>
                </a:solidFill>
                <a:latin typeface="Arial" panose="020B0604020202020204" pitchFamily="34" charset="0"/>
              </a:rPr>
              <a:t>متل ما يسوع حَبْنِي</a:t>
            </a:r>
          </a:p>
          <a:p>
            <a:pPr marR="0" algn="ctr" rtl="1"/>
            <a:r>
              <a:rPr lang="ar-LB" sz="1200" b="0" i="0" u="none" strike="noStrike" baseline="30000" dirty="0">
                <a:solidFill>
                  <a:srgbClr val="24408E"/>
                </a:solidFill>
                <a:latin typeface="Arial" panose="020B0604020202020204" pitchFamily="34" charset="0"/>
              </a:rPr>
              <a:t>وغَفرلي كلّ ذنوبي</a:t>
            </a:r>
          </a:p>
          <a:p>
            <a:pPr marR="0" algn="ctr" rtl="1"/>
            <a:r>
              <a:rPr lang="ar-LB" sz="1200" b="0" i="0" u="none" strike="noStrike" baseline="30000" dirty="0">
                <a:solidFill>
                  <a:srgbClr val="24408E"/>
                </a:solidFill>
                <a:latin typeface="Arial" panose="020B0604020202020204" pitchFamily="34" charset="0"/>
              </a:rPr>
              <a:t>سامِح كلّ الإذيوني</a:t>
            </a:r>
          </a:p>
          <a:p>
            <a:pPr marR="0" algn="ctr" rtl="1"/>
            <a:r>
              <a:rPr lang="ar-LB" sz="1200" b="0" i="0" u="none" strike="noStrike" baseline="30000" dirty="0">
                <a:solidFill>
                  <a:srgbClr val="24408E"/>
                </a:solidFill>
                <a:latin typeface="Arial" panose="020B0604020202020204" pitchFamily="34" charset="0"/>
              </a:rPr>
              <a:t>وإمشي عطريقه</a:t>
            </a:r>
          </a:p>
          <a:p>
            <a:pPr marR="0" algn="ctr" rtl="1"/>
            <a:r>
              <a:rPr lang="ar-LB" sz="1200" b="0" i="0" u="none" strike="noStrike" baseline="30000" dirty="0">
                <a:solidFill>
                  <a:srgbClr val="24408E"/>
                </a:solidFill>
                <a:latin typeface="Arial" panose="020B0604020202020204" pitchFamily="34" charset="0"/>
              </a:rPr>
              <a:t>أنا متله بدِّي كون</a:t>
            </a:r>
          </a:p>
          <a:p>
            <a:pPr marR="0" algn="ctr" rtl="1"/>
            <a:r>
              <a:rPr lang="ar-LB" sz="1200" b="0" i="0" u="none" strike="noStrike" baseline="30000" dirty="0">
                <a:solidFill>
                  <a:srgbClr val="24408E"/>
                </a:solidFill>
                <a:latin typeface="Arial" panose="020B0604020202020204" pitchFamily="34" charset="0"/>
              </a:rPr>
              <a:t>وديع ومليان محبِّة</a:t>
            </a:r>
            <a:endParaRPr lang="ar-L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19</a:t>
            </a:fld>
            <a:endParaRPr lang="en-LB"/>
          </a:p>
        </p:txBody>
      </p:sp>
    </p:spTree>
    <p:extLst>
      <p:ext uri="{BB962C8B-B14F-4D97-AF65-F5344CB8AC3E}">
        <p14:creationId xmlns:p14="http://schemas.microsoft.com/office/powerpoint/2010/main" val="9373052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dirty="0"/>
              <a:t>النص الكتابي: لوقا ٢: ٣٩ - ٥٢</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24</a:t>
            </a:fld>
            <a:endParaRPr lang="en-LB"/>
          </a:p>
        </p:txBody>
      </p:sp>
    </p:spTree>
    <p:extLst>
      <p:ext uri="{BB962C8B-B14F-4D97-AF65-F5344CB8AC3E}">
        <p14:creationId xmlns:p14="http://schemas.microsoft.com/office/powerpoint/2010/main" val="11791860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عيد الفصح</a:t>
            </a:r>
          </a:p>
          <a:p>
            <a:pPr algn="r"/>
            <a:r>
              <a:rPr lang="ar-LB" dirty="0"/>
              <a:t>ذهب يوسف ومريم مع يسوع إلى أورشليم للإحتفال بعيد الفصح الذي كان يُقام كلَّ سنة. وكان يسوع آنذاك الثانية عشرمن العمر.</a:t>
            </a:r>
          </a:p>
          <a:p>
            <a:pPr algn="r"/>
            <a:endParaRPr lang="ar-LB" b="1" dirty="0"/>
          </a:p>
          <a:p>
            <a:pPr algn="r"/>
            <a:r>
              <a:rPr lang="ar-LB" b="1" dirty="0"/>
              <a:t>في الهيكل</a:t>
            </a:r>
          </a:p>
          <a:p>
            <a:pPr algn="r"/>
            <a:r>
              <a:rPr lang="ar-LB" dirty="0"/>
              <a:t>وعندما وصلوا إلى ساحة الهيكل، رأى يسوع التُّجار يبيعون الأغنام والحمام من أجل الذبائح والتَّقدِمات بأسعار مرتفعةً جدًّا، وكان الذين يعملون بصرافة الأموال يتجادلون ويصيحون، كما أنّ الأغنياء كانوا يقدّمون عطاياهم، وهذه التقديمات كانت مصحوبة بضجيجٍ ليلاحظ الجميع ذلك.</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25</a:t>
            </a:fld>
            <a:endParaRPr lang="en-LB"/>
          </a:p>
        </p:txBody>
      </p:sp>
    </p:spTree>
    <p:extLst>
      <p:ext uri="{BB962C8B-B14F-4D97-AF65-F5344CB8AC3E}">
        <p14:creationId xmlns:p14="http://schemas.microsoft.com/office/powerpoint/2010/main" val="6968963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dirty="0"/>
              <a:t>أما الفقراء فكانوا ينتظرون دورهم ليخدموا فقط، إذ ليس بإمكانهم تقديم الأموال كالأغنياء. هذه “العبادة” تبدو مجرّد ممارسة طقس، يخلو من الشعور بالأسف أو الندم على الخطايا. لكن عندما وجد يسوع في الهيكل بعض المعلِّمين، فرح وجلس معهم، وبدأ يحاورهم.</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26</a:t>
            </a:fld>
            <a:endParaRPr lang="en-LB"/>
          </a:p>
        </p:txBody>
      </p:sp>
    </p:spTree>
    <p:extLst>
      <p:ext uri="{BB962C8B-B14F-4D97-AF65-F5344CB8AC3E}">
        <p14:creationId xmlns:p14="http://schemas.microsoft.com/office/powerpoint/2010/main" val="41400307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يسوع في الهيكل</a:t>
            </a:r>
          </a:p>
          <a:p>
            <a:pPr algn="r"/>
            <a:r>
              <a:rPr lang="ar-LB" dirty="0"/>
              <a:t>وبعد انتهاء العيد، عاد يوسف ومريم إلى بيتهما، وظنّا في البداية أنَّ يسوع كان في مكانٍ ما مع الحشد أو مع أحد الأقرباء. ولكن بعد أن بحثا عنهُ ولم يجداهُ، عادا إلى أورشليم. وبعد ثلاثة أيّام من التفتيش وجداهُ في الهيكل يسأل المُعلِّمين ويُجيب عن أسئلتهم.</a:t>
            </a:r>
          </a:p>
          <a:p>
            <a:pPr algn="r"/>
            <a:endParaRPr lang="ar-LB" dirty="0"/>
          </a:p>
          <a:p>
            <a:pPr algn="r"/>
            <a:r>
              <a:rPr lang="ar-LB" dirty="0"/>
              <a:t>سألت مريمُ يسوع قائلةً: “لماذا سبَّبت لنا كلَّ هذا القلق؟”</a:t>
            </a:r>
          </a:p>
          <a:p>
            <a:pPr algn="r"/>
            <a:r>
              <a:rPr lang="ar-LB" dirty="0"/>
              <a:t>فأجاب يسوع والديه: “ألا تعرفان أنَهُ يجب أن أهتمَّ في ما لأبي؟”	</a:t>
            </a:r>
          </a:p>
          <a:p>
            <a:pPr algn="r"/>
            <a:r>
              <a:rPr lang="ar-LB" b="1" dirty="0"/>
              <a:t>النهاية</a:t>
            </a:r>
          </a:p>
          <a:p>
            <a:pPr algn="r"/>
            <a:r>
              <a:rPr lang="ar-LB" dirty="0"/>
              <a:t>كان يسوع مُطيعًا لوالديه، وعاد معهما إلى منزلهم في النَّاصرة. وقد كان ينمو في الحكمة والنّعمة والقامة، أي في الجسد، وكان يهتمّ كثيرًا بما تقوله كلمة الله، وحبّه وشغفه لمعرفة المزيد كانا كبيرين. ويظهر ذلك الشغف من خلال محاورته للكتبة والمعلِّمين.</a:t>
            </a:r>
          </a:p>
          <a:p>
            <a:pPr algn="r"/>
            <a:r>
              <a:rPr lang="ar-LB" dirty="0"/>
              <a:t>ونحن بدورنا يجب أن نبقى مصغين بانتباه لنسمع صوت الله في حياتنا.</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27</a:t>
            </a:fld>
            <a:endParaRPr lang="en-LB"/>
          </a:p>
        </p:txBody>
      </p:sp>
    </p:spTree>
    <p:extLst>
      <p:ext uri="{BB962C8B-B14F-4D97-AF65-F5344CB8AC3E}">
        <p14:creationId xmlns:p14="http://schemas.microsoft.com/office/powerpoint/2010/main" val="23417707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4AFFF-785C-E946-92BE-1C55F862B3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C2C166-D9F3-B743-8992-C6FA2600A2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A2DE109-DED0-0F4D-8878-D2A47E0D78CF}"/>
              </a:ext>
            </a:extLst>
          </p:cNvPr>
          <p:cNvSpPr>
            <a:spLocks noGrp="1"/>
          </p:cNvSpPr>
          <p:nvPr>
            <p:ph type="dt" sz="half" idx="10"/>
          </p:nvPr>
        </p:nvSpPr>
        <p:spPr/>
        <p:txBody>
          <a:bodyPr/>
          <a:lstStyle/>
          <a:p>
            <a:fld id="{083F8064-137E-7649-8112-822922EBE8B2}" type="datetimeFigureOut">
              <a:rPr lang="en-US" smtClean="0"/>
              <a:t>7/19/22</a:t>
            </a:fld>
            <a:endParaRPr lang="en-US"/>
          </a:p>
        </p:txBody>
      </p:sp>
      <p:sp>
        <p:nvSpPr>
          <p:cNvPr id="5" name="Footer Placeholder 4">
            <a:extLst>
              <a:ext uri="{FF2B5EF4-FFF2-40B4-BE49-F238E27FC236}">
                <a16:creationId xmlns:a16="http://schemas.microsoft.com/office/drawing/2014/main" id="{603E7490-F719-CF40-9CC7-5831A2EC8B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D0B617-66A9-6149-A29F-5F3FA8E0C68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46928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EFD8C-9B1E-1342-BC32-3A9CD5C460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D5DCAC-38A4-B048-B17F-721F1C12A4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B75E86-839C-7A42-B9D3-AC7F183E6489}"/>
              </a:ext>
            </a:extLst>
          </p:cNvPr>
          <p:cNvSpPr>
            <a:spLocks noGrp="1"/>
          </p:cNvSpPr>
          <p:nvPr>
            <p:ph type="dt" sz="half" idx="10"/>
          </p:nvPr>
        </p:nvSpPr>
        <p:spPr/>
        <p:txBody>
          <a:bodyPr/>
          <a:lstStyle/>
          <a:p>
            <a:fld id="{083F8064-137E-7649-8112-822922EBE8B2}" type="datetimeFigureOut">
              <a:rPr lang="en-US" smtClean="0"/>
              <a:t>7/19/22</a:t>
            </a:fld>
            <a:endParaRPr lang="en-US"/>
          </a:p>
        </p:txBody>
      </p:sp>
      <p:sp>
        <p:nvSpPr>
          <p:cNvPr id="5" name="Footer Placeholder 4">
            <a:extLst>
              <a:ext uri="{FF2B5EF4-FFF2-40B4-BE49-F238E27FC236}">
                <a16:creationId xmlns:a16="http://schemas.microsoft.com/office/drawing/2014/main" id="{4212F638-1E46-A548-9EDE-990AAB00D0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7D4D94-7F2E-2B49-A140-B6B65718F0E7}"/>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2936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02BC91-CCD3-274C-834A-23A34FD9F1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E6541-ADF7-8740-8F1C-D4385D1841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8DB50A-E06D-9540-937E-E643808D6953}"/>
              </a:ext>
            </a:extLst>
          </p:cNvPr>
          <p:cNvSpPr>
            <a:spLocks noGrp="1"/>
          </p:cNvSpPr>
          <p:nvPr>
            <p:ph type="dt" sz="half" idx="10"/>
          </p:nvPr>
        </p:nvSpPr>
        <p:spPr/>
        <p:txBody>
          <a:bodyPr/>
          <a:lstStyle/>
          <a:p>
            <a:fld id="{083F8064-137E-7649-8112-822922EBE8B2}" type="datetimeFigureOut">
              <a:rPr lang="en-US" smtClean="0"/>
              <a:t>7/19/22</a:t>
            </a:fld>
            <a:endParaRPr lang="en-US"/>
          </a:p>
        </p:txBody>
      </p:sp>
      <p:sp>
        <p:nvSpPr>
          <p:cNvPr id="5" name="Footer Placeholder 4">
            <a:extLst>
              <a:ext uri="{FF2B5EF4-FFF2-40B4-BE49-F238E27FC236}">
                <a16:creationId xmlns:a16="http://schemas.microsoft.com/office/drawing/2014/main" id="{75FA476E-0297-854B-9C46-04F8A4D6BF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B7D35-C9FD-2045-98D9-1667943528D3}"/>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683479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68402-E4AB-B444-BC99-21C850904E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7E0BE5-80F0-4A4F-9EC1-4DAD6F5167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C2DE2-69F4-B74A-852B-2F250FD12D86}"/>
              </a:ext>
            </a:extLst>
          </p:cNvPr>
          <p:cNvSpPr>
            <a:spLocks noGrp="1"/>
          </p:cNvSpPr>
          <p:nvPr>
            <p:ph type="dt" sz="half" idx="10"/>
          </p:nvPr>
        </p:nvSpPr>
        <p:spPr/>
        <p:txBody>
          <a:bodyPr/>
          <a:lstStyle/>
          <a:p>
            <a:fld id="{083F8064-137E-7649-8112-822922EBE8B2}" type="datetimeFigureOut">
              <a:rPr lang="en-US" smtClean="0"/>
              <a:t>7/19/22</a:t>
            </a:fld>
            <a:endParaRPr lang="en-US"/>
          </a:p>
        </p:txBody>
      </p:sp>
      <p:sp>
        <p:nvSpPr>
          <p:cNvPr id="5" name="Footer Placeholder 4">
            <a:extLst>
              <a:ext uri="{FF2B5EF4-FFF2-40B4-BE49-F238E27FC236}">
                <a16:creationId xmlns:a16="http://schemas.microsoft.com/office/drawing/2014/main" id="{EAE76DF3-980E-3246-BB0A-6B2C154C8E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31B99-E15A-6644-9E92-087CFA2FFF4C}"/>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907498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DD95A-77EB-E142-9878-5A5492E8C8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A24C04-09BE-AA4A-9B24-9B4DC2106C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416160-5720-0742-A862-AF88FA4AC44F}"/>
              </a:ext>
            </a:extLst>
          </p:cNvPr>
          <p:cNvSpPr>
            <a:spLocks noGrp="1"/>
          </p:cNvSpPr>
          <p:nvPr>
            <p:ph type="dt" sz="half" idx="10"/>
          </p:nvPr>
        </p:nvSpPr>
        <p:spPr/>
        <p:txBody>
          <a:bodyPr/>
          <a:lstStyle/>
          <a:p>
            <a:fld id="{083F8064-137E-7649-8112-822922EBE8B2}" type="datetimeFigureOut">
              <a:rPr lang="en-US" smtClean="0"/>
              <a:t>7/19/22</a:t>
            </a:fld>
            <a:endParaRPr lang="en-US"/>
          </a:p>
        </p:txBody>
      </p:sp>
      <p:sp>
        <p:nvSpPr>
          <p:cNvPr id="5" name="Footer Placeholder 4">
            <a:extLst>
              <a:ext uri="{FF2B5EF4-FFF2-40B4-BE49-F238E27FC236}">
                <a16:creationId xmlns:a16="http://schemas.microsoft.com/office/drawing/2014/main" id="{F4EB0A24-477F-644B-963E-190E2BC395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428711-FF98-A042-B726-D55FE796527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513400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8213E-A72E-9B4F-BBA9-397F0649F2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E2482D-4258-8948-A2C5-847AEBE560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8A21A8-3524-9C4F-B91D-FD4954D07E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47583D-C173-8249-B9D8-031CB6AE23A2}"/>
              </a:ext>
            </a:extLst>
          </p:cNvPr>
          <p:cNvSpPr>
            <a:spLocks noGrp="1"/>
          </p:cNvSpPr>
          <p:nvPr>
            <p:ph type="dt" sz="half" idx="10"/>
          </p:nvPr>
        </p:nvSpPr>
        <p:spPr/>
        <p:txBody>
          <a:bodyPr/>
          <a:lstStyle/>
          <a:p>
            <a:fld id="{083F8064-137E-7649-8112-822922EBE8B2}" type="datetimeFigureOut">
              <a:rPr lang="en-US" smtClean="0"/>
              <a:t>7/19/22</a:t>
            </a:fld>
            <a:endParaRPr lang="en-US"/>
          </a:p>
        </p:txBody>
      </p:sp>
      <p:sp>
        <p:nvSpPr>
          <p:cNvPr id="6" name="Footer Placeholder 5">
            <a:extLst>
              <a:ext uri="{FF2B5EF4-FFF2-40B4-BE49-F238E27FC236}">
                <a16:creationId xmlns:a16="http://schemas.microsoft.com/office/drawing/2014/main" id="{740124CE-97DD-C641-9F9D-058D30BA41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B813FD-E0E5-4F45-9268-A69FEF840826}"/>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4101922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7F2B-853C-D34E-A045-A018AD2484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10F44A-1F43-E94F-9FEC-D5429154AA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BB586F-5CA7-C741-A761-B999E0AA1E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BAF0CF-EA4A-604D-857F-E0FE412082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5351BE4-46E2-3349-8DC2-3C89E6E1AB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E23E7-520B-044B-987C-22F763FDED8C}"/>
              </a:ext>
            </a:extLst>
          </p:cNvPr>
          <p:cNvSpPr>
            <a:spLocks noGrp="1"/>
          </p:cNvSpPr>
          <p:nvPr>
            <p:ph type="dt" sz="half" idx="10"/>
          </p:nvPr>
        </p:nvSpPr>
        <p:spPr/>
        <p:txBody>
          <a:bodyPr/>
          <a:lstStyle/>
          <a:p>
            <a:fld id="{083F8064-137E-7649-8112-822922EBE8B2}" type="datetimeFigureOut">
              <a:rPr lang="en-US" smtClean="0"/>
              <a:t>7/19/22</a:t>
            </a:fld>
            <a:endParaRPr lang="en-US"/>
          </a:p>
        </p:txBody>
      </p:sp>
      <p:sp>
        <p:nvSpPr>
          <p:cNvPr id="8" name="Footer Placeholder 7">
            <a:extLst>
              <a:ext uri="{FF2B5EF4-FFF2-40B4-BE49-F238E27FC236}">
                <a16:creationId xmlns:a16="http://schemas.microsoft.com/office/drawing/2014/main" id="{C3962948-4D82-8B48-9E66-FC67EBE361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72AE97-4496-B54D-BEF1-7736F2328CF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315219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A6E77-1AF2-AB4F-8B21-7251D6E4F33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763A82-818E-2C4B-8A5C-4418EE9AB4A5}"/>
              </a:ext>
            </a:extLst>
          </p:cNvPr>
          <p:cNvSpPr>
            <a:spLocks noGrp="1"/>
          </p:cNvSpPr>
          <p:nvPr>
            <p:ph type="dt" sz="half" idx="10"/>
          </p:nvPr>
        </p:nvSpPr>
        <p:spPr/>
        <p:txBody>
          <a:bodyPr/>
          <a:lstStyle/>
          <a:p>
            <a:fld id="{083F8064-137E-7649-8112-822922EBE8B2}" type="datetimeFigureOut">
              <a:rPr lang="en-US" smtClean="0"/>
              <a:t>7/19/22</a:t>
            </a:fld>
            <a:endParaRPr lang="en-US"/>
          </a:p>
        </p:txBody>
      </p:sp>
      <p:sp>
        <p:nvSpPr>
          <p:cNvPr id="4" name="Footer Placeholder 3">
            <a:extLst>
              <a:ext uri="{FF2B5EF4-FFF2-40B4-BE49-F238E27FC236}">
                <a16:creationId xmlns:a16="http://schemas.microsoft.com/office/drawing/2014/main" id="{188F9A70-168B-5B47-A6F5-AE8CF78354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742234-45A9-B040-9013-EA3CED53B70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64220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9BBF9-0500-4841-84C3-D5B051CC1C05}"/>
              </a:ext>
            </a:extLst>
          </p:cNvPr>
          <p:cNvSpPr>
            <a:spLocks noGrp="1"/>
          </p:cNvSpPr>
          <p:nvPr>
            <p:ph type="dt" sz="half" idx="10"/>
          </p:nvPr>
        </p:nvSpPr>
        <p:spPr/>
        <p:txBody>
          <a:bodyPr/>
          <a:lstStyle/>
          <a:p>
            <a:fld id="{083F8064-137E-7649-8112-822922EBE8B2}" type="datetimeFigureOut">
              <a:rPr lang="en-US" smtClean="0"/>
              <a:t>7/19/22</a:t>
            </a:fld>
            <a:endParaRPr lang="en-US"/>
          </a:p>
        </p:txBody>
      </p:sp>
      <p:sp>
        <p:nvSpPr>
          <p:cNvPr id="3" name="Footer Placeholder 2">
            <a:extLst>
              <a:ext uri="{FF2B5EF4-FFF2-40B4-BE49-F238E27FC236}">
                <a16:creationId xmlns:a16="http://schemas.microsoft.com/office/drawing/2014/main" id="{8E065E97-0368-BD4C-9581-BFEC66BAE0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21F5F06-7988-9841-8D61-692B68EE272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571602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2B1C1-0B9C-FC45-99EB-AD2D28E5C7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2DB8E2-17F3-F04B-8266-AD7F70FBDB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4480DB-C08D-0248-99FA-447B87F76A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CC6FB9-B55E-8A42-A230-445CFC3BF9CA}"/>
              </a:ext>
            </a:extLst>
          </p:cNvPr>
          <p:cNvSpPr>
            <a:spLocks noGrp="1"/>
          </p:cNvSpPr>
          <p:nvPr>
            <p:ph type="dt" sz="half" idx="10"/>
          </p:nvPr>
        </p:nvSpPr>
        <p:spPr/>
        <p:txBody>
          <a:bodyPr/>
          <a:lstStyle/>
          <a:p>
            <a:fld id="{083F8064-137E-7649-8112-822922EBE8B2}" type="datetimeFigureOut">
              <a:rPr lang="en-US" smtClean="0"/>
              <a:t>7/19/22</a:t>
            </a:fld>
            <a:endParaRPr lang="en-US"/>
          </a:p>
        </p:txBody>
      </p:sp>
      <p:sp>
        <p:nvSpPr>
          <p:cNvPr id="6" name="Footer Placeholder 5">
            <a:extLst>
              <a:ext uri="{FF2B5EF4-FFF2-40B4-BE49-F238E27FC236}">
                <a16:creationId xmlns:a16="http://schemas.microsoft.com/office/drawing/2014/main" id="{C2B65211-534C-5940-9A7F-C2B9388298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5D7646-C378-3D4F-87E9-168F3A353579}"/>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14361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5439-3396-E044-9001-81497D27A6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AF09DFC-B2B5-A244-9953-692BA797C2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383D398-CE5F-E946-8E93-0D1AE4BC2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B80914-8D1A-CC42-ABBA-217EAA814A8C}"/>
              </a:ext>
            </a:extLst>
          </p:cNvPr>
          <p:cNvSpPr>
            <a:spLocks noGrp="1"/>
          </p:cNvSpPr>
          <p:nvPr>
            <p:ph type="dt" sz="half" idx="10"/>
          </p:nvPr>
        </p:nvSpPr>
        <p:spPr/>
        <p:txBody>
          <a:bodyPr/>
          <a:lstStyle/>
          <a:p>
            <a:fld id="{083F8064-137E-7649-8112-822922EBE8B2}" type="datetimeFigureOut">
              <a:rPr lang="en-US" smtClean="0"/>
              <a:t>7/19/22</a:t>
            </a:fld>
            <a:endParaRPr lang="en-US"/>
          </a:p>
        </p:txBody>
      </p:sp>
      <p:sp>
        <p:nvSpPr>
          <p:cNvPr id="6" name="Footer Placeholder 5">
            <a:extLst>
              <a:ext uri="{FF2B5EF4-FFF2-40B4-BE49-F238E27FC236}">
                <a16:creationId xmlns:a16="http://schemas.microsoft.com/office/drawing/2014/main" id="{B3D9CD86-4494-4342-B9CF-5E7932DC62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1B2CDC-4D31-BF45-B430-3EC39D059054}"/>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521573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FBCD58-4CAE-A245-967E-9FF7C3E6C5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A8A58C-00AF-BF47-9DA9-55B12946BB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8B770-3192-334A-942C-5A35E4541C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F8064-137E-7649-8112-822922EBE8B2}" type="datetimeFigureOut">
              <a:rPr lang="en-US" smtClean="0"/>
              <a:t>7/19/22</a:t>
            </a:fld>
            <a:endParaRPr lang="en-US"/>
          </a:p>
        </p:txBody>
      </p:sp>
      <p:sp>
        <p:nvSpPr>
          <p:cNvPr id="5" name="Footer Placeholder 4">
            <a:extLst>
              <a:ext uri="{FF2B5EF4-FFF2-40B4-BE49-F238E27FC236}">
                <a16:creationId xmlns:a16="http://schemas.microsoft.com/office/drawing/2014/main" id="{ECF750BC-7BDC-0C40-A466-60F6C505A0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BA1007-B0EA-3B4D-9E00-C4C3F2FA67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A29954-9407-4F49-84A0-2AF2D2877A44}" type="slidenum">
              <a:rPr lang="en-US" smtClean="0"/>
              <a:t>‹#›</a:t>
            </a:fld>
            <a:endParaRPr lang="en-US"/>
          </a:p>
        </p:txBody>
      </p:sp>
    </p:spTree>
    <p:extLst>
      <p:ext uri="{BB962C8B-B14F-4D97-AF65-F5344CB8AC3E}">
        <p14:creationId xmlns:p14="http://schemas.microsoft.com/office/powerpoint/2010/main" val="208995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notesSlide" Target="../notesSlides/notesSlide5.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4.jpg"/></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image" Target="../media/image16.jpg"/><Relationship Id="rId7"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9.jpg"/><Relationship Id="rId5" Type="http://schemas.openxmlformats.org/officeDocument/2006/relationships/image" Target="../media/image18.png"/><Relationship Id="rId4" Type="http://schemas.openxmlformats.org/officeDocument/2006/relationships/image" Target="../media/image17.png"/></Relationships>
</file>

<file path=ppt/slides/_rels/slide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AC13B77-B7BA-D65A-25CF-3EC2A891FD0A}"/>
              </a:ext>
            </a:extLst>
          </p:cNvPr>
          <p:cNvSpPr/>
          <p:nvPr/>
        </p:nvSpPr>
        <p:spPr>
          <a:xfrm>
            <a:off x="2416484" y="3175240"/>
            <a:ext cx="3167855"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الدرس ١٨</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9E475BAA-50CB-3DCA-EB60-5C389FF685FE}"/>
              </a:ext>
            </a:extLst>
          </p:cNvPr>
          <p:cNvSpPr/>
          <p:nvPr/>
        </p:nvSpPr>
        <p:spPr>
          <a:xfrm>
            <a:off x="962511" y="4205337"/>
            <a:ext cx="6702477"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يسوع في الهيكل</a:t>
            </a:r>
            <a:endParaRPr lang="en-US" sz="96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96729836-DC0C-A556-973C-C92C2BB2AD9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25DB7696-B7E0-89C9-1C12-7AFC863808B4}"/>
              </a:ext>
            </a:extLst>
          </p:cNvPr>
          <p:cNvCxnSpPr>
            <a:cxnSpLocks/>
          </p:cNvCxnSpPr>
          <p:nvPr/>
        </p:nvCxnSpPr>
        <p:spPr>
          <a:xfrm flipH="1">
            <a:off x="453224" y="302150"/>
            <a:ext cx="7952" cy="20004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38DCDB37-2208-FBF6-8FE4-B2A9C4091425}"/>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248A7AA7-FCDF-C174-EF79-B35503DF1D01}"/>
              </a:ext>
            </a:extLst>
          </p:cNvPr>
          <p:cNvCxnSpPr>
            <a:cxnSpLocks/>
          </p:cNvCxnSpPr>
          <p:nvPr/>
        </p:nvCxnSpPr>
        <p:spPr>
          <a:xfrm flipH="1">
            <a:off x="453225" y="6551875"/>
            <a:ext cx="528031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BE8DFEC-5500-F092-7E08-EF7240649826}"/>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DCE1526C-86C9-84F8-1424-D123348DA035}"/>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A8D5D2A8-1E60-F4CA-3E14-B344F3D57B5D}"/>
              </a:ext>
            </a:extLst>
          </p:cNvPr>
          <p:cNvPicPr>
            <a:picLocks noChangeAspect="1"/>
          </p:cNvPicPr>
          <p:nvPr/>
        </p:nvPicPr>
        <p:blipFill rotWithShape="1">
          <a:blip r:embed="rId3"/>
          <a:srcRect l="20364" t="27388" r="24280" b="30630"/>
          <a:stretch/>
        </p:blipFill>
        <p:spPr>
          <a:xfrm>
            <a:off x="5414844" y="440739"/>
            <a:ext cx="6480308" cy="3475176"/>
          </a:xfrm>
          <a:prstGeom prst="rect">
            <a:avLst/>
          </a:prstGeom>
        </p:spPr>
      </p:pic>
    </p:spTree>
    <p:extLst>
      <p:ext uri="{BB962C8B-B14F-4D97-AF65-F5344CB8AC3E}">
        <p14:creationId xmlns:p14="http://schemas.microsoft.com/office/powerpoint/2010/main" val="27956017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53225" y="455782"/>
            <a:ext cx="11152251" cy="5495415"/>
          </a:xfrm>
          <a:prstGeom prst="rect">
            <a:avLst/>
          </a:prstGeom>
        </p:spPr>
        <p:txBody>
          <a:bodyPr wrap="square">
            <a:spAutoFit/>
          </a:bodyPr>
          <a:lstStyle/>
          <a:p>
            <a:pPr algn="ctr" rtl="1">
              <a:lnSpc>
                <a:spcPct val="150000"/>
              </a:lnSpc>
            </a:pPr>
            <a:r>
              <a:rPr lang="ar-LB" sz="4800" b="1" dirty="0">
                <a:solidFill>
                  <a:srgbClr val="273582"/>
                </a:solidFill>
                <a:latin typeface="Tahoma" panose="020B0604030504040204" pitchFamily="34" charset="0"/>
              </a:rPr>
              <a:t>الله هو اللي خلقني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ابيهتم فيّ علي طول</a:t>
            </a:r>
          </a:p>
          <a:p>
            <a:pPr algn="ctr" rtl="1">
              <a:lnSpc>
                <a:spcPct val="150000"/>
              </a:lnSpc>
            </a:pPr>
            <a:r>
              <a:rPr lang="ar-LB" sz="4800" b="1" dirty="0">
                <a:solidFill>
                  <a:srgbClr val="273582"/>
                </a:solidFill>
                <a:latin typeface="Tahoma" panose="020B0604030504040204" pitchFamily="34" charset="0"/>
              </a:rPr>
              <a:t>كلمة الله بتعلمني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بتفهمني وبتذكرني</a:t>
            </a:r>
          </a:p>
          <a:p>
            <a:pPr algn="ctr">
              <a:lnSpc>
                <a:spcPct val="150000"/>
              </a:lnSpc>
            </a:pPr>
            <a:r>
              <a:rPr lang="ar-LB" sz="4800" b="1" dirty="0">
                <a:solidFill>
                  <a:srgbClr val="273582"/>
                </a:solidFill>
                <a:latin typeface="Tahoma" panose="020B0604030504040204" pitchFamily="34" charset="0"/>
              </a:rPr>
              <a:t>الله بيحبني كيف ما بكون</a:t>
            </a:r>
          </a:p>
        </p:txBody>
      </p:sp>
    </p:spTree>
    <p:extLst>
      <p:ext uri="{BB962C8B-B14F-4D97-AF65-F5344CB8AC3E}">
        <p14:creationId xmlns:p14="http://schemas.microsoft.com/office/powerpoint/2010/main" val="39052291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74706" y="513555"/>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بحبك ربي يسوع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رح غني بصوت مسموع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قالولي إني فاشل</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بتذكر وعدك يا يسوع</a:t>
            </a:r>
          </a:p>
        </p:txBody>
      </p:sp>
    </p:spTree>
    <p:extLst>
      <p:ext uri="{BB962C8B-B14F-4D97-AF65-F5344CB8AC3E}">
        <p14:creationId xmlns:p14="http://schemas.microsoft.com/office/powerpoint/2010/main" val="12621966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3965" y="533011"/>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حدك انت وزعلان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أنا بسمعك وانت وفشلان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مرّة حسيت بخوف</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صلّي وقول إنك تعبان</a:t>
            </a:r>
          </a:p>
        </p:txBody>
      </p:sp>
    </p:spTree>
    <p:extLst>
      <p:ext uri="{BB962C8B-B14F-4D97-AF65-F5344CB8AC3E}">
        <p14:creationId xmlns:p14="http://schemas.microsoft.com/office/powerpoint/2010/main" val="27719607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176027" y="1182640"/>
            <a:ext cx="5805370" cy="35394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LB" sz="7200" b="0" i="0" dirty="0">
                <a:solidFill>
                  <a:srgbClr val="7030A0"/>
                </a:solidFill>
                <a:effectLst/>
                <a:latin typeface="Tahoma" panose="020B0604030504040204" pitchFamily="34" charset="0"/>
              </a:rPr>
              <a:t>الكتاب المقدس الثمين </a:t>
            </a:r>
            <a:endParaRPr lang="en-US" sz="72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kitab al moukadas thamin">
            <a:hlinkClick r:id="" action="ppaction://media"/>
            <a:extLst>
              <a:ext uri="{FF2B5EF4-FFF2-40B4-BE49-F238E27FC236}">
                <a16:creationId xmlns:a16="http://schemas.microsoft.com/office/drawing/2014/main" id="{BE26BB54-BEF4-474D-9868-AE13327D559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646585" y="767840"/>
            <a:ext cx="715319" cy="715319"/>
          </a:xfrm>
          <a:prstGeom prst="rect">
            <a:avLst/>
          </a:prstGeom>
        </p:spPr>
      </p:pic>
    </p:spTree>
    <p:extLst>
      <p:ext uri="{BB962C8B-B14F-4D97-AF65-F5344CB8AC3E}">
        <p14:creationId xmlns:p14="http://schemas.microsoft.com/office/powerpoint/2010/main" val="42683186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6">
                <p:cTn id="7" fill="hold" display="0">
                  <p:stCondLst>
                    <p:cond delay="indefinite"/>
                  </p:stCondLst>
                  <p:endCondLst>
                    <p:cond evt="onStopAudio" delay="0">
                      <p:tgtEl>
                        <p:sldTgt/>
                      </p:tgtEl>
                    </p:cond>
                  </p:endCondLst>
                </p:cTn>
                <p:tgtEl>
                  <p:spTgt spid="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81839" y="1343846"/>
            <a:ext cx="10894242" cy="3703514"/>
          </a:xfrm>
          <a:prstGeom prst="rect">
            <a:avLst/>
          </a:prstGeom>
        </p:spPr>
        <p:txBody>
          <a:bodyPr wrap="square">
            <a:spAutoFit/>
          </a:bodyPr>
          <a:lstStyle/>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الكتاب المقدس الثمين يحتوي على عهدين</a:t>
            </a:r>
            <a:endParaRPr lang="en-US" sz="5400" b="1" dirty="0">
              <a:solidFill>
                <a:srgbClr val="273582"/>
              </a:solidFill>
              <a:effectLst/>
              <a:latin typeface="Times New Roman" panose="02020603050405020304" pitchFamily="18" charset="0"/>
              <a:ea typeface="Times New Roman" panose="02020603050405020304" pitchFamily="18" charset="0"/>
            </a:endParaRPr>
          </a:p>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 </a:t>
            </a:r>
            <a:r>
              <a:rPr lang="en-US" sz="5400" b="1" dirty="0">
                <a:solidFill>
                  <a:srgbClr val="273582"/>
                </a:solidFill>
                <a:effectLst/>
                <a:latin typeface="Times New Roman" panose="02020603050405020304" pitchFamily="18" charset="0"/>
                <a:ea typeface="Times New Roman" panose="02020603050405020304" pitchFamily="18" charset="0"/>
              </a:rPr>
              <a:t>)</a:t>
            </a:r>
            <a:r>
              <a:rPr lang="ar-SA" sz="5400" b="1" dirty="0">
                <a:solidFill>
                  <a:srgbClr val="273582"/>
                </a:solidFill>
                <a:effectLst/>
                <a:latin typeface="Times New Roman" panose="02020603050405020304" pitchFamily="18" charset="0"/>
                <a:ea typeface="Times New Roman" panose="02020603050405020304" pitchFamily="18" charset="0"/>
              </a:rPr>
              <a:t>عهد قديم ٣٩ عهد الجديد ٢٧</a:t>
            </a:r>
            <a:r>
              <a:rPr lang="en-US" sz="5400" b="1" dirty="0">
                <a:solidFill>
                  <a:srgbClr val="273582"/>
                </a:solidFill>
                <a:effectLst/>
                <a:latin typeface="Times New Roman" panose="02020603050405020304" pitchFamily="18" charset="0"/>
                <a:ea typeface="Times New Roman" panose="02020603050405020304" pitchFamily="18" charset="0"/>
              </a:rPr>
              <a:t>(</a:t>
            </a:r>
            <a:r>
              <a:rPr lang="ar-SA" sz="5400" b="1" dirty="0">
                <a:solidFill>
                  <a:srgbClr val="273582"/>
                </a:solidFill>
                <a:effectLst/>
                <a:latin typeface="Times New Roman" panose="02020603050405020304" pitchFamily="18" charset="0"/>
                <a:ea typeface="Times New Roman" panose="02020603050405020304" pitchFamily="18" charset="0"/>
              </a:rPr>
              <a:t>٢</a:t>
            </a:r>
          </a:p>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كل الكتاب ستة وستون سفراً</a:t>
            </a:r>
          </a:p>
        </p:txBody>
      </p:sp>
    </p:spTree>
    <p:extLst>
      <p:ext uri="{BB962C8B-B14F-4D97-AF65-F5344CB8AC3E}">
        <p14:creationId xmlns:p14="http://schemas.microsoft.com/office/powerpoint/2010/main" val="30349809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519874" y="687144"/>
            <a:ext cx="11152251" cy="6170856"/>
          </a:xfrm>
          <a:prstGeom prst="rect">
            <a:avLst/>
          </a:prstGeom>
        </p:spPr>
        <p:txBody>
          <a:bodyPr wrap="square">
            <a:spAutoFit/>
          </a:bodyPr>
          <a:lstStyle/>
          <a:p>
            <a:pPr algn="ctr" rtl="1">
              <a:lnSpc>
                <a:spcPct val="150000"/>
              </a:lnSpc>
            </a:pPr>
            <a:r>
              <a:rPr lang="ar-LB" sz="5400" b="1" dirty="0">
                <a:solidFill>
                  <a:srgbClr val="273582"/>
                </a:solidFill>
                <a:latin typeface="Tahoma" panose="020B0604030504040204" pitchFamily="34" charset="0"/>
              </a:rPr>
              <a:t>العهد القديم يحتوي على:</a:t>
            </a:r>
          </a:p>
          <a:p>
            <a:pPr algn="ctr" rtl="1">
              <a:lnSpc>
                <a:spcPct val="150000"/>
              </a:lnSpc>
            </a:pPr>
            <a:r>
              <a:rPr lang="ar-LB" sz="5400" b="1" dirty="0">
                <a:solidFill>
                  <a:srgbClr val="273582"/>
                </a:solidFill>
                <a:latin typeface="Tahoma" panose="020B0604030504040204" pitchFamily="34" charset="0"/>
              </a:rPr>
              <a:t>تكوين - خروج -  لاويين - عدد - تثنيه </a:t>
            </a:r>
          </a:p>
          <a:p>
            <a:pPr algn="ctr" rtl="1">
              <a:lnSpc>
                <a:spcPct val="150000"/>
              </a:lnSpc>
            </a:pPr>
            <a:r>
              <a:rPr lang="ar-LB" sz="5400" b="1" dirty="0">
                <a:solidFill>
                  <a:srgbClr val="273582"/>
                </a:solidFill>
                <a:latin typeface="Tahoma" panose="020B0604030504040204" pitchFamily="34" charset="0"/>
              </a:rPr>
              <a:t>يشوع - قضاه - راعوث - صموئيل يحوي سفرين</a:t>
            </a:r>
            <a:endParaRPr lang="en-US" sz="5400" b="1" dirty="0">
              <a:solidFill>
                <a:srgbClr val="273582"/>
              </a:solidFill>
              <a:latin typeface="Tahoma" panose="020B0604030504040204" pitchFamily="34" charset="0"/>
            </a:endParaRPr>
          </a:p>
          <a:p>
            <a:pPr algn="ctr" rtl="1">
              <a:lnSpc>
                <a:spcPct val="150000"/>
              </a:lnSpc>
            </a:pPr>
            <a:r>
              <a:rPr lang="ar-LB" sz="5400" b="1" dirty="0">
                <a:solidFill>
                  <a:srgbClr val="273582"/>
                </a:solidFill>
                <a:latin typeface="Tahoma" panose="020B0604030504040204" pitchFamily="34" charset="0"/>
              </a:rPr>
              <a:t>ايضاً ملوك سفرين ثم اخبار سفرين</a:t>
            </a:r>
            <a:endParaRPr lang="en-US" sz="5400" b="1" dirty="0">
              <a:solidFill>
                <a:srgbClr val="273582"/>
              </a:solidFill>
              <a:latin typeface="Tahoma" panose="020B0604030504040204" pitchFamily="34" charset="0"/>
            </a:endParaRPr>
          </a:p>
          <a:p>
            <a:pPr algn="ctr" rtl="1">
              <a:lnSpc>
                <a:spcPct val="150000"/>
              </a:lnSpc>
            </a:pPr>
            <a:endParaRPr lang="ar-LB" sz="54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13322280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3965" y="523521"/>
            <a:ext cx="11152251" cy="5045164"/>
          </a:xfrm>
          <a:prstGeom prst="rect">
            <a:avLst/>
          </a:prstGeom>
        </p:spPr>
        <p:txBody>
          <a:bodyPr wrap="square">
            <a:spAutoFit/>
          </a:bodyPr>
          <a:lstStyle/>
          <a:p>
            <a:pPr algn="ctr" rtl="1">
              <a:lnSpc>
                <a:spcPct val="150000"/>
              </a:lnSpc>
            </a:pPr>
            <a:r>
              <a:rPr lang="ar-LB" sz="4400" b="1" dirty="0">
                <a:solidFill>
                  <a:srgbClr val="273582"/>
                </a:solidFill>
                <a:latin typeface="Tahoma" panose="020B0604030504040204" pitchFamily="34" charset="0"/>
              </a:rPr>
              <a:t>عزرا - نحميا - استير</a:t>
            </a:r>
          </a:p>
          <a:p>
            <a:pPr algn="ctr" rtl="1">
              <a:lnSpc>
                <a:spcPct val="150000"/>
              </a:lnSpc>
            </a:pPr>
            <a:r>
              <a:rPr lang="ar-LB" sz="4400" b="1" dirty="0">
                <a:solidFill>
                  <a:srgbClr val="273582"/>
                </a:solidFill>
                <a:latin typeface="Tahoma" panose="020B0604030504040204" pitchFamily="34" charset="0"/>
              </a:rPr>
              <a:t>أيوب - مزامير - أمثال - جامعة - نشيد الأنشاد</a:t>
            </a:r>
          </a:p>
          <a:p>
            <a:pPr algn="ctr" rtl="1">
              <a:lnSpc>
                <a:spcPct val="150000"/>
              </a:lnSpc>
            </a:pPr>
            <a:r>
              <a:rPr lang="ar-LB" sz="4400" b="1" dirty="0">
                <a:solidFill>
                  <a:srgbClr val="273582"/>
                </a:solidFill>
                <a:latin typeface="Tahoma" panose="020B0604030504040204" pitchFamily="34" charset="0"/>
              </a:rPr>
              <a:t>أشعياء - أرميا - مراثي - حزقيال </a:t>
            </a:r>
            <a:r>
              <a:rPr lang="en-US" sz="4400" b="1" dirty="0">
                <a:solidFill>
                  <a:srgbClr val="273582"/>
                </a:solidFill>
                <a:latin typeface="Tahoma" panose="020B0604030504040204" pitchFamily="34" charset="0"/>
              </a:rPr>
              <a:t> -</a:t>
            </a:r>
            <a:r>
              <a:rPr lang="ar-LB" sz="4400" b="1" dirty="0">
                <a:solidFill>
                  <a:srgbClr val="273582"/>
                </a:solidFill>
                <a:latin typeface="Tahoma" panose="020B0604030504040204" pitchFamily="34" charset="0"/>
              </a:rPr>
              <a:t>دانيال</a:t>
            </a:r>
          </a:p>
          <a:p>
            <a:pPr algn="ctr" rtl="1">
              <a:lnSpc>
                <a:spcPct val="150000"/>
              </a:lnSpc>
            </a:pPr>
            <a:r>
              <a:rPr lang="ar-LB" sz="4400" b="1" dirty="0">
                <a:solidFill>
                  <a:srgbClr val="273582"/>
                </a:solidFill>
                <a:latin typeface="Tahoma" panose="020B0604030504040204" pitchFamily="34" charset="0"/>
              </a:rPr>
              <a:t>هوشع - يوئيل - عاموس - عوبيديا - يونان - ميخا </a:t>
            </a:r>
          </a:p>
          <a:p>
            <a:pPr algn="ctr" rtl="1">
              <a:lnSpc>
                <a:spcPct val="150000"/>
              </a:lnSpc>
            </a:pPr>
            <a:r>
              <a:rPr lang="ar-LB" sz="4400" b="1" dirty="0">
                <a:solidFill>
                  <a:srgbClr val="273582"/>
                </a:solidFill>
                <a:latin typeface="Tahoma" panose="020B0604030504040204" pitchFamily="34" charset="0"/>
              </a:rPr>
              <a:t>ناحوم - حبقوق - صفنيا - حجي - زكريا - ملاخي</a:t>
            </a:r>
          </a:p>
        </p:txBody>
      </p:sp>
    </p:spTree>
    <p:extLst>
      <p:ext uri="{BB962C8B-B14F-4D97-AF65-F5344CB8AC3E}">
        <p14:creationId xmlns:p14="http://schemas.microsoft.com/office/powerpoint/2010/main" val="36761071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96705" y="1619180"/>
            <a:ext cx="11152251" cy="2691250"/>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العهد الجديد يحتوي على:</a:t>
            </a:r>
          </a:p>
          <a:p>
            <a:pPr algn="ctr" rtl="1">
              <a:lnSpc>
                <a:spcPct val="150000"/>
              </a:lnSpc>
            </a:pPr>
            <a:r>
              <a:rPr lang="ar-LB" sz="6000" b="1" dirty="0">
                <a:solidFill>
                  <a:srgbClr val="273582"/>
                </a:solidFill>
                <a:latin typeface="Tahoma" panose="020B0604030504040204" pitchFamily="34" charset="0"/>
              </a:rPr>
              <a:t>متى - مرقس - لوقا ويوحنا</a:t>
            </a:r>
          </a:p>
        </p:txBody>
      </p:sp>
    </p:spTree>
    <p:extLst>
      <p:ext uri="{BB962C8B-B14F-4D97-AF65-F5344CB8AC3E}">
        <p14:creationId xmlns:p14="http://schemas.microsoft.com/office/powerpoint/2010/main" val="19097131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354503" y="707160"/>
            <a:ext cx="11152251" cy="5518242"/>
          </a:xfrm>
          <a:prstGeom prst="rect">
            <a:avLst/>
          </a:prstGeom>
        </p:spPr>
        <p:txBody>
          <a:bodyPr wrap="square">
            <a:spAutoFit/>
          </a:bodyPr>
          <a:lstStyle/>
          <a:p>
            <a:pPr algn="ctr" rtl="1">
              <a:lnSpc>
                <a:spcPct val="150000"/>
              </a:lnSpc>
            </a:pPr>
            <a:r>
              <a:rPr lang="ar-LB" sz="4000" b="1" dirty="0">
                <a:solidFill>
                  <a:srgbClr val="273582"/>
                </a:solidFill>
                <a:latin typeface="Tahoma" panose="020B0604030504040204" pitchFamily="34" charset="0"/>
              </a:rPr>
              <a:t>اعمال الرسل - رومية - كورنثوس رسالتين </a:t>
            </a:r>
            <a:endParaRPr lang="en-US" sz="4000" b="1" dirty="0">
              <a:solidFill>
                <a:srgbClr val="273582"/>
              </a:solidFill>
              <a:latin typeface="Tahoma" panose="020B0604030504040204" pitchFamily="34" charset="0"/>
            </a:endParaRPr>
          </a:p>
          <a:p>
            <a:pPr algn="ctr" rtl="1">
              <a:lnSpc>
                <a:spcPct val="150000"/>
              </a:lnSpc>
            </a:pPr>
            <a:r>
              <a:rPr lang="ar-LB" sz="4000" b="1" dirty="0">
                <a:solidFill>
                  <a:srgbClr val="273582"/>
                </a:solidFill>
                <a:latin typeface="Tahoma" panose="020B0604030504040204" pitchFamily="34" charset="0"/>
              </a:rPr>
              <a:t>غلاطية - افسس - فيلبي وكولوسي</a:t>
            </a:r>
          </a:p>
          <a:p>
            <a:pPr algn="ctr" rtl="1">
              <a:lnSpc>
                <a:spcPct val="150000"/>
              </a:lnSpc>
            </a:pPr>
            <a:r>
              <a:rPr lang="ar-LB" sz="4000" b="1" dirty="0">
                <a:solidFill>
                  <a:srgbClr val="273582"/>
                </a:solidFill>
                <a:latin typeface="Tahoma" panose="020B0604030504040204" pitchFamily="34" charset="0"/>
              </a:rPr>
              <a:t>سالونيكي رسالتين وتيموثاوس  رسالتين</a:t>
            </a:r>
          </a:p>
          <a:p>
            <a:pPr algn="ctr" rtl="1">
              <a:lnSpc>
                <a:spcPct val="150000"/>
              </a:lnSpc>
            </a:pPr>
            <a:r>
              <a:rPr lang="ar-LB" sz="4000" b="1" dirty="0">
                <a:solidFill>
                  <a:srgbClr val="273582"/>
                </a:solidFill>
                <a:latin typeface="Tahoma" panose="020B0604030504040204" pitchFamily="34" charset="0"/>
              </a:rPr>
              <a:t>تيطس - فيليمون - عبرانيين - يعقوب</a:t>
            </a:r>
          </a:p>
          <a:p>
            <a:pPr algn="ctr" rtl="1">
              <a:lnSpc>
                <a:spcPct val="150000"/>
              </a:lnSpc>
            </a:pPr>
            <a:r>
              <a:rPr lang="ar-LB" sz="4000" b="1" dirty="0">
                <a:solidFill>
                  <a:srgbClr val="273582"/>
                </a:solidFill>
                <a:latin typeface="Tahoma" panose="020B0604030504040204" pitchFamily="34" charset="0"/>
              </a:rPr>
              <a:t>وبطرس رسالتين ويوحنا ثلاث رسائل ويهوذا</a:t>
            </a:r>
            <a:endParaRPr lang="en-US" sz="4000" b="1" dirty="0">
              <a:solidFill>
                <a:srgbClr val="273582"/>
              </a:solidFill>
              <a:latin typeface="Tahoma" panose="020B0604030504040204" pitchFamily="34" charset="0"/>
            </a:endParaRPr>
          </a:p>
          <a:p>
            <a:pPr algn="ctr" rtl="1">
              <a:lnSpc>
                <a:spcPct val="150000"/>
              </a:lnSpc>
            </a:pPr>
            <a:r>
              <a:rPr lang="ar-LB" sz="4000" b="1" dirty="0">
                <a:solidFill>
                  <a:srgbClr val="273582"/>
                </a:solidFill>
                <a:latin typeface="Tahoma" panose="020B0604030504040204" pitchFamily="34" charset="0"/>
              </a:rPr>
              <a:t>واخيراً سفر الرؤيا</a:t>
            </a:r>
          </a:p>
        </p:txBody>
      </p:sp>
    </p:spTree>
    <p:extLst>
      <p:ext uri="{BB962C8B-B14F-4D97-AF65-F5344CB8AC3E}">
        <p14:creationId xmlns:p14="http://schemas.microsoft.com/office/powerpoint/2010/main" val="14883076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873557" y="1688008"/>
            <a:ext cx="6911261" cy="4879769"/>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72021" y="1310327"/>
            <a:ext cx="5805370" cy="203132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LB" sz="6000" dirty="0">
                <a:solidFill>
                  <a:srgbClr val="7030A0"/>
                </a:solidFill>
              </a:rPr>
              <a:t>القوة مش بالضرب </a:t>
            </a:r>
            <a:endParaRPr lang="en-US" sz="6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764603"/>
            <a:ext cx="0" cy="480317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القوّة مش بالضرب">
            <a:hlinkClick r:id="" action="ppaction://media"/>
            <a:extLst>
              <a:ext uri="{FF2B5EF4-FFF2-40B4-BE49-F238E27FC236}">
                <a16:creationId xmlns:a16="http://schemas.microsoft.com/office/drawing/2014/main" id="{56E3BE6C-F16C-4528-AA5A-7FBCB9F63D9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78818" y="632604"/>
            <a:ext cx="709548" cy="709548"/>
          </a:xfrm>
          <a:prstGeom prst="rect">
            <a:avLst/>
          </a:prstGeom>
        </p:spPr>
      </p:pic>
    </p:spTree>
    <p:extLst>
      <p:ext uri="{BB962C8B-B14F-4D97-AF65-F5344CB8AC3E}">
        <p14:creationId xmlns:p14="http://schemas.microsoft.com/office/powerpoint/2010/main" val="31867213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5">
                <p:cTn id="7"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Graphical user interface, application&#10;&#10;Description automatically generated">
            <a:extLst>
              <a:ext uri="{FF2B5EF4-FFF2-40B4-BE49-F238E27FC236}">
                <a16:creationId xmlns:a16="http://schemas.microsoft.com/office/drawing/2014/main" id="{78C4735F-BAFF-4A59-AC20-589FC4AC74FB}"/>
              </a:ext>
            </a:extLst>
          </p:cNvPr>
          <p:cNvPicPr>
            <a:picLocks noChangeAspect="1"/>
          </p:cNvPicPr>
          <p:nvPr/>
        </p:nvPicPr>
        <p:blipFill>
          <a:blip r:embed="rId3"/>
          <a:stretch>
            <a:fillRect/>
          </a:stretch>
        </p:blipFill>
        <p:spPr>
          <a:xfrm>
            <a:off x="2930923" y="2020073"/>
            <a:ext cx="5299565" cy="4300218"/>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899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56789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DA6F6DF2-A798-5A42-BCE5-B2B2937DA8AB}"/>
              </a:ext>
            </a:extLst>
          </p:cNvPr>
          <p:cNvSpPr/>
          <p:nvPr/>
        </p:nvSpPr>
        <p:spPr>
          <a:xfrm>
            <a:off x="4165894" y="279781"/>
            <a:ext cx="2829622"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ترحيب</a:t>
            </a:r>
            <a:endParaRPr lang="en-US" sz="8000" b="1" dirty="0">
              <a:ln/>
              <a:solidFill>
                <a:srgbClr val="7030A0"/>
              </a:solidFill>
              <a:latin typeface="Tahoma" panose="020B0604030504040204" pitchFamily="34" charset="0"/>
              <a:ea typeface="Tahoma" panose="020B0604030504040204" pitchFamily="34" charset="0"/>
            </a:endParaRPr>
          </a:p>
        </p:txBody>
      </p:sp>
      <p:sp>
        <p:nvSpPr>
          <p:cNvPr id="23" name="TextBox 22">
            <a:extLst>
              <a:ext uri="{FF2B5EF4-FFF2-40B4-BE49-F238E27FC236}">
                <a16:creationId xmlns:a16="http://schemas.microsoft.com/office/drawing/2014/main" id="{2AF63A4D-3E18-48D7-AD33-7648801BF32A}"/>
              </a:ext>
            </a:extLst>
          </p:cNvPr>
          <p:cNvSpPr txBox="1"/>
          <p:nvPr/>
        </p:nvSpPr>
        <p:spPr>
          <a:xfrm>
            <a:off x="4291532" y="3592503"/>
            <a:ext cx="2467548" cy="2308324"/>
          </a:xfrm>
          <a:prstGeom prst="rect">
            <a:avLst/>
          </a:prstGeom>
          <a:noFill/>
        </p:spPr>
        <p:txBody>
          <a:bodyPr wrap="square">
            <a:spAutoFit/>
          </a:bodyPr>
          <a:lstStyle/>
          <a:p>
            <a:pPr algn="ctr"/>
            <a:r>
              <a:rPr lang="ar-LB" sz="7200" b="0" i="0" dirty="0">
                <a:effectLst>
                  <a:outerShdw blurRad="38100" dist="38100" dir="2700000" algn="tl">
                    <a:srgbClr val="000000">
                      <a:alpha val="43137"/>
                    </a:srgbClr>
                  </a:outerShdw>
                </a:effectLst>
                <a:latin typeface="Tahoma" panose="020B0604030504040204" pitchFamily="34" charset="0"/>
              </a:rPr>
              <a:t>أنت</a:t>
            </a:r>
            <a:endParaRPr lang="en-US" sz="7200" b="0" i="0" dirty="0">
              <a:effectLst>
                <a:outerShdw blurRad="38100" dist="38100" dir="2700000" algn="tl">
                  <a:srgbClr val="000000">
                    <a:alpha val="43137"/>
                  </a:srgbClr>
                </a:outerShdw>
              </a:effectLst>
              <a:latin typeface="Tahoma" panose="020B0604030504040204" pitchFamily="34" charset="0"/>
            </a:endParaRPr>
          </a:p>
          <a:p>
            <a:pPr algn="ctr"/>
            <a:r>
              <a:rPr lang="ar-LB" sz="7200" b="0" i="0" dirty="0">
                <a:effectLst>
                  <a:outerShdw blurRad="38100" dist="38100" dir="2700000" algn="tl">
                    <a:srgbClr val="000000">
                      <a:alpha val="43137"/>
                    </a:srgbClr>
                  </a:outerShdw>
                </a:effectLst>
                <a:latin typeface="Tahoma" panose="020B0604030504040204" pitchFamily="34" charset="0"/>
              </a:rPr>
              <a:t> مميز </a:t>
            </a:r>
            <a:endParaRPr lang="en-US" sz="7200" dirty="0">
              <a:effectLst>
                <a:outerShdw blurRad="38100" dist="38100" dir="2700000" algn="tl">
                  <a:srgbClr val="000000">
                    <a:alpha val="43137"/>
                  </a:srgbClr>
                </a:outerShdw>
              </a:effectLst>
            </a:endParaRPr>
          </a:p>
        </p:txBody>
      </p:sp>
      <p:pic>
        <p:nvPicPr>
          <p:cNvPr id="4" name="Picture 3">
            <a:extLst>
              <a:ext uri="{FF2B5EF4-FFF2-40B4-BE49-F238E27FC236}">
                <a16:creationId xmlns:a16="http://schemas.microsoft.com/office/drawing/2014/main" id="{3DB09DE9-99DE-87FB-F1AB-1E36F3E221ED}"/>
              </a:ext>
            </a:extLst>
          </p:cNvPr>
          <p:cNvPicPr>
            <a:picLocks noChangeAspect="1"/>
          </p:cNvPicPr>
          <p:nvPr/>
        </p:nvPicPr>
        <p:blipFill>
          <a:blip r:embed="rId4"/>
          <a:stretch>
            <a:fillRect/>
          </a:stretch>
        </p:blipFill>
        <p:spPr>
          <a:xfrm>
            <a:off x="8511433" y="0"/>
            <a:ext cx="3680567" cy="2716258"/>
          </a:xfrm>
          <a:prstGeom prst="rect">
            <a:avLst/>
          </a:prstGeom>
        </p:spPr>
      </p:pic>
    </p:spTree>
    <p:extLst>
      <p:ext uri="{BB962C8B-B14F-4D97-AF65-F5344CB8AC3E}">
        <p14:creationId xmlns:p14="http://schemas.microsoft.com/office/powerpoint/2010/main" val="19002589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82081" y="930896"/>
            <a:ext cx="9159203" cy="4566378"/>
          </a:xfrm>
          <a:prstGeom prst="rect">
            <a:avLst/>
          </a:prstGeom>
        </p:spPr>
        <p:txBody>
          <a:bodyPr wrap="square">
            <a:spAutoFit/>
          </a:bodyPr>
          <a:lstStyle/>
          <a:p>
            <a:pPr algn="ctr" rtl="1">
              <a:lnSpc>
                <a:spcPct val="150000"/>
              </a:lnSpc>
            </a:pPr>
            <a:r>
              <a:rPr lang="ar-LB" sz="5000" b="1" i="0" dirty="0">
                <a:solidFill>
                  <a:srgbClr val="273582"/>
                </a:solidFill>
                <a:effectLst/>
                <a:latin typeface="Tahoma" panose="020B0604030504040204" pitchFamily="34" charset="0"/>
              </a:rPr>
              <a:t>يمكن.. يمكن تفتكر القوه انك تضرب رفقاتك</a:t>
            </a:r>
          </a:p>
          <a:p>
            <a:pPr algn="ctr" rtl="1">
              <a:lnSpc>
                <a:spcPct val="150000"/>
              </a:lnSpc>
            </a:pPr>
            <a:r>
              <a:rPr lang="ar-LB" sz="5000" b="1" i="0" dirty="0">
                <a:solidFill>
                  <a:srgbClr val="273582"/>
                </a:solidFill>
                <a:effectLst/>
                <a:latin typeface="Tahoma" panose="020B0604030504040204" pitchFamily="34" charset="0"/>
              </a:rPr>
              <a:t>ولما يصير شي مشكل تخوفن بعضلاتك</a:t>
            </a:r>
          </a:p>
          <a:p>
            <a:pPr algn="ctr" rtl="1">
              <a:lnSpc>
                <a:spcPct val="150000"/>
              </a:lnSpc>
            </a:pPr>
            <a:r>
              <a:rPr lang="ar-LB" sz="5000" b="1" i="0" dirty="0">
                <a:solidFill>
                  <a:srgbClr val="273582"/>
                </a:solidFill>
                <a:effectLst/>
                <a:latin typeface="Tahoma" panose="020B0604030504040204" pitchFamily="34" charset="0"/>
              </a:rPr>
              <a:t>او تلعب كاراتيه وتخيلنا بحركاتك</a:t>
            </a:r>
          </a:p>
          <a:p>
            <a:pPr algn="ctr" rtl="1">
              <a:lnSpc>
                <a:spcPct val="150000"/>
              </a:lnSpc>
            </a:pPr>
            <a:r>
              <a:rPr lang="ar-LB" sz="5000" b="1" i="0" dirty="0">
                <a:solidFill>
                  <a:srgbClr val="273582"/>
                </a:solidFill>
                <a:effectLst/>
                <a:latin typeface="Tahoma" panose="020B0604030504040204" pitchFamily="34" charset="0"/>
              </a:rPr>
              <a:t>الحقيقه مش هيك يا شاطر عيد حساباتك </a:t>
            </a:r>
          </a:p>
        </p:txBody>
      </p:sp>
    </p:spTree>
    <p:extLst>
      <p:ext uri="{BB962C8B-B14F-4D97-AF65-F5344CB8AC3E}">
        <p14:creationId xmlns:p14="http://schemas.microsoft.com/office/powerpoint/2010/main" val="7540840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261769" y="716887"/>
            <a:ext cx="9848692" cy="4921475"/>
          </a:xfrm>
          <a:prstGeom prst="rect">
            <a:avLst/>
          </a:prstGeom>
        </p:spPr>
        <p:txBody>
          <a:bodyPr wrap="square">
            <a:spAutoFit/>
          </a:bodyPr>
          <a:lstStyle/>
          <a:p>
            <a:pPr algn="ctr" rtl="1">
              <a:lnSpc>
                <a:spcPct val="150000"/>
              </a:lnSpc>
            </a:pPr>
            <a:r>
              <a:rPr lang="en-US"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القوة مش بالضرب  القوة بالمحبه</a:t>
            </a:r>
          </a:p>
          <a:p>
            <a:pPr algn="ctr" rtl="1">
              <a:lnSpc>
                <a:spcPct val="150000"/>
              </a:lnSpc>
            </a:pPr>
            <a:r>
              <a:rPr lang="ar-LB" sz="5400" b="1" i="0" dirty="0">
                <a:solidFill>
                  <a:srgbClr val="273582"/>
                </a:solidFill>
                <a:effectLst/>
                <a:latin typeface="Tahoma" panose="020B0604030504040204" pitchFamily="34" charset="0"/>
              </a:rPr>
              <a:t>مش بالصوت العالي  باللطف و بالمودة</a:t>
            </a:r>
          </a:p>
          <a:p>
            <a:pPr algn="ctr" rtl="1">
              <a:lnSpc>
                <a:spcPct val="150000"/>
              </a:lnSpc>
            </a:pPr>
            <a:r>
              <a:rPr lang="ar-LB" sz="5400" b="1" i="0" dirty="0">
                <a:solidFill>
                  <a:srgbClr val="273582"/>
                </a:solidFill>
                <a:effectLst/>
                <a:latin typeface="Tahoma" panose="020B0604030504040204" pitchFamily="34" charset="0"/>
              </a:rPr>
              <a:t>لما بسامح عدوي  بوصل لأعلى قمة</a:t>
            </a:r>
          </a:p>
          <a:p>
            <a:pPr algn="ctr" rtl="1">
              <a:lnSpc>
                <a:spcPct val="150000"/>
              </a:lnSpc>
            </a:pPr>
            <a:r>
              <a:rPr lang="ar-LB" sz="5400" b="1" i="0" dirty="0">
                <a:solidFill>
                  <a:srgbClr val="273582"/>
                </a:solidFill>
                <a:effectLst/>
                <a:latin typeface="Tahoma" panose="020B0604030504040204" pitchFamily="34" charset="0"/>
              </a:rPr>
              <a:t>أبداً ما بكون ضعيف  بالعكس هيدي القوة</a:t>
            </a:r>
            <a:r>
              <a:rPr lang="en-US" sz="5400" i="0" dirty="0">
                <a:solidFill>
                  <a:srgbClr val="273582"/>
                </a:solidFill>
                <a:effectLst/>
                <a:latin typeface="Tahoma" panose="020B0604030504040204" pitchFamily="34" charset="0"/>
              </a:rPr>
              <a:t>(</a:t>
            </a:r>
            <a:r>
              <a:rPr lang="en-US" sz="5400" b="0" i="0" dirty="0">
                <a:solidFill>
                  <a:srgbClr val="273582"/>
                </a:solidFill>
                <a:effectLst/>
                <a:latin typeface="Arial" panose="020B0604020202020204" pitchFamily="34" charset="0"/>
                <a:cs typeface="Arial" panose="020B0604020202020204" pitchFamily="34" charset="0"/>
              </a:rPr>
              <a:t>٢</a:t>
            </a:r>
            <a:endParaRPr lang="ar-LB" sz="5400" b="1" i="0" dirty="0">
              <a:solidFill>
                <a:srgbClr val="273582"/>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88948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37322" y="318645"/>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98038" y="877621"/>
            <a:ext cx="9159203" cy="4566378"/>
          </a:xfrm>
          <a:prstGeom prst="rect">
            <a:avLst/>
          </a:prstGeom>
        </p:spPr>
        <p:txBody>
          <a:bodyPr wrap="square">
            <a:spAutoFit/>
          </a:bodyPr>
          <a:lstStyle/>
          <a:p>
            <a:pPr algn="ctr" rtl="1">
              <a:lnSpc>
                <a:spcPct val="150000"/>
              </a:lnSpc>
            </a:pPr>
            <a:r>
              <a:rPr lang="ar-LB" sz="5000" b="1" i="0" dirty="0">
                <a:solidFill>
                  <a:srgbClr val="273582"/>
                </a:solidFill>
                <a:effectLst/>
                <a:latin typeface="Tahoma" panose="020B0604030504040204" pitchFamily="34" charset="0"/>
              </a:rPr>
              <a:t>لازم.. انا لازم دايما صلي  تحب حتى عدوي</a:t>
            </a:r>
          </a:p>
          <a:p>
            <a:pPr algn="ctr" rtl="1">
              <a:lnSpc>
                <a:spcPct val="150000"/>
              </a:lnSpc>
            </a:pPr>
            <a:r>
              <a:rPr lang="ar-LB" sz="5000" b="1" i="0" dirty="0">
                <a:solidFill>
                  <a:srgbClr val="273582"/>
                </a:solidFill>
                <a:effectLst/>
                <a:latin typeface="Tahoma" panose="020B0604030504040204" pitchFamily="34" charset="0"/>
              </a:rPr>
              <a:t>متل ما يسوع حبني وغفرلي كل ذنوبي</a:t>
            </a:r>
          </a:p>
          <a:p>
            <a:pPr algn="ctr" rtl="1">
              <a:lnSpc>
                <a:spcPct val="150000"/>
              </a:lnSpc>
            </a:pPr>
            <a:r>
              <a:rPr lang="ar-LB" sz="5000" b="1" i="0" dirty="0">
                <a:solidFill>
                  <a:srgbClr val="273582"/>
                </a:solidFill>
                <a:effectLst/>
                <a:latin typeface="Tahoma" panose="020B0604030504040204" pitchFamily="34" charset="0"/>
              </a:rPr>
              <a:t>سامح كل الأذيوني وامشي عطريقه</a:t>
            </a:r>
          </a:p>
          <a:p>
            <a:pPr algn="ctr" rtl="1">
              <a:lnSpc>
                <a:spcPct val="150000"/>
              </a:lnSpc>
            </a:pPr>
            <a:r>
              <a:rPr lang="ar-LB" sz="5000" b="1" i="0" dirty="0">
                <a:solidFill>
                  <a:srgbClr val="273582"/>
                </a:solidFill>
                <a:effectLst/>
                <a:latin typeface="Tahoma" panose="020B0604030504040204" pitchFamily="34" charset="0"/>
              </a:rPr>
              <a:t>انا متله بدي كون وديع ومليان محبة</a:t>
            </a:r>
          </a:p>
        </p:txBody>
      </p:sp>
    </p:spTree>
    <p:extLst>
      <p:ext uri="{BB962C8B-B14F-4D97-AF65-F5344CB8AC3E}">
        <p14:creationId xmlns:p14="http://schemas.microsoft.com/office/powerpoint/2010/main" val="41002719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261769" y="716887"/>
            <a:ext cx="9848692" cy="4921475"/>
          </a:xfrm>
          <a:prstGeom prst="rect">
            <a:avLst/>
          </a:prstGeom>
        </p:spPr>
        <p:txBody>
          <a:bodyPr wrap="square">
            <a:spAutoFit/>
          </a:bodyPr>
          <a:lstStyle/>
          <a:p>
            <a:pPr algn="ctr" rtl="1">
              <a:lnSpc>
                <a:spcPct val="150000"/>
              </a:lnSpc>
            </a:pPr>
            <a:r>
              <a:rPr lang="en-US"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القوة مش بالضرب  القوة بالمحبه</a:t>
            </a:r>
          </a:p>
          <a:p>
            <a:pPr algn="ctr" rtl="1">
              <a:lnSpc>
                <a:spcPct val="150000"/>
              </a:lnSpc>
            </a:pPr>
            <a:r>
              <a:rPr lang="ar-LB" sz="5400" b="1" i="0" dirty="0">
                <a:solidFill>
                  <a:srgbClr val="273582"/>
                </a:solidFill>
                <a:effectLst/>
                <a:latin typeface="Tahoma" panose="020B0604030504040204" pitchFamily="34" charset="0"/>
              </a:rPr>
              <a:t>مش بالصوت العالي  باللطف و بالمودة</a:t>
            </a:r>
          </a:p>
          <a:p>
            <a:pPr algn="ctr" rtl="1">
              <a:lnSpc>
                <a:spcPct val="150000"/>
              </a:lnSpc>
            </a:pPr>
            <a:r>
              <a:rPr lang="ar-LB" sz="5400" b="1" i="0" dirty="0">
                <a:solidFill>
                  <a:srgbClr val="273582"/>
                </a:solidFill>
                <a:effectLst/>
                <a:latin typeface="Tahoma" panose="020B0604030504040204" pitchFamily="34" charset="0"/>
              </a:rPr>
              <a:t>لما بسامح عدوي  بوصل لأعلى قمة</a:t>
            </a:r>
          </a:p>
          <a:p>
            <a:pPr algn="ctr" rtl="1">
              <a:lnSpc>
                <a:spcPct val="150000"/>
              </a:lnSpc>
            </a:pPr>
            <a:r>
              <a:rPr lang="ar-LB" sz="5400" b="1" i="0" dirty="0">
                <a:solidFill>
                  <a:srgbClr val="273582"/>
                </a:solidFill>
                <a:effectLst/>
                <a:latin typeface="Tahoma" panose="020B0604030504040204" pitchFamily="34" charset="0"/>
              </a:rPr>
              <a:t>أبداً ما بكون ضعيف  بالعكس هيدي القوة</a:t>
            </a:r>
            <a:r>
              <a:rPr lang="en-US" sz="5400" i="0" dirty="0">
                <a:solidFill>
                  <a:srgbClr val="273582"/>
                </a:solidFill>
                <a:effectLst/>
                <a:latin typeface="Tahoma" panose="020B0604030504040204" pitchFamily="34" charset="0"/>
              </a:rPr>
              <a:t>(</a:t>
            </a:r>
            <a:r>
              <a:rPr lang="en-US" sz="5400" b="0" i="0" dirty="0">
                <a:solidFill>
                  <a:srgbClr val="273582"/>
                </a:solidFill>
                <a:effectLst/>
                <a:latin typeface="Arial" panose="020B0604020202020204" pitchFamily="34" charset="0"/>
                <a:cs typeface="Arial" panose="020B0604020202020204" pitchFamily="34" charset="0"/>
              </a:rPr>
              <a:t>٢</a:t>
            </a:r>
            <a:endParaRPr lang="ar-LB" sz="5400" b="1" i="0" dirty="0">
              <a:solidFill>
                <a:srgbClr val="273582"/>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954691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A6F6DF2-A798-5A42-BCE5-B2B2937DA8AB}"/>
              </a:ext>
            </a:extLst>
          </p:cNvPr>
          <p:cNvSpPr/>
          <p:nvPr/>
        </p:nvSpPr>
        <p:spPr>
          <a:xfrm>
            <a:off x="4038385" y="222245"/>
            <a:ext cx="4115229" cy="236988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القصة</a:t>
            </a:r>
          </a:p>
          <a:p>
            <a:r>
              <a:rPr lang="ar-LB" sz="6000" dirty="0">
                <a:solidFill>
                  <a:srgbClr val="7030A0"/>
                </a:solidFill>
              </a:rPr>
              <a:t>يسوع في الهيكل</a:t>
            </a: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899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64277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3" name="Picture 2" descr="A picture containing vector graphics&#10;&#10;Description automatically generated">
            <a:extLst>
              <a:ext uri="{FF2B5EF4-FFF2-40B4-BE49-F238E27FC236}">
                <a16:creationId xmlns:a16="http://schemas.microsoft.com/office/drawing/2014/main" id="{C2309A76-0E67-4D69-89F6-14F7A9937AE8}"/>
              </a:ext>
            </a:extLst>
          </p:cNvPr>
          <p:cNvPicPr>
            <a:picLocks noChangeAspect="1"/>
          </p:cNvPicPr>
          <p:nvPr/>
        </p:nvPicPr>
        <p:blipFill>
          <a:blip r:embed="rId3"/>
          <a:stretch>
            <a:fillRect/>
          </a:stretch>
        </p:blipFill>
        <p:spPr>
          <a:xfrm>
            <a:off x="3898594" y="2463190"/>
            <a:ext cx="4394810" cy="4394810"/>
          </a:xfrm>
          <a:prstGeom prst="rect">
            <a:avLst/>
          </a:prstGeom>
        </p:spPr>
      </p:pic>
      <p:pic>
        <p:nvPicPr>
          <p:cNvPr id="5" name="Picture 4">
            <a:extLst>
              <a:ext uri="{FF2B5EF4-FFF2-40B4-BE49-F238E27FC236}">
                <a16:creationId xmlns:a16="http://schemas.microsoft.com/office/drawing/2014/main" id="{0F0710E9-9C16-F8CA-E71B-0F2C26A5E4A8}"/>
              </a:ext>
            </a:extLst>
          </p:cNvPr>
          <p:cNvPicPr>
            <a:picLocks noChangeAspect="1"/>
          </p:cNvPicPr>
          <p:nvPr/>
        </p:nvPicPr>
        <p:blipFill>
          <a:blip r:embed="rId4"/>
          <a:stretch>
            <a:fillRect/>
          </a:stretch>
        </p:blipFill>
        <p:spPr>
          <a:xfrm>
            <a:off x="8511433" y="0"/>
            <a:ext cx="3680567" cy="2716258"/>
          </a:xfrm>
          <a:prstGeom prst="rect">
            <a:avLst/>
          </a:prstGeom>
        </p:spPr>
      </p:pic>
    </p:spTree>
    <p:extLst>
      <p:ext uri="{BB962C8B-B14F-4D97-AF65-F5344CB8AC3E}">
        <p14:creationId xmlns:p14="http://schemas.microsoft.com/office/powerpoint/2010/main" val="35343793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people posing for a photo&#10;&#10;Description automatically generated with medium confidence">
            <a:extLst>
              <a:ext uri="{FF2B5EF4-FFF2-40B4-BE49-F238E27FC236}">
                <a16:creationId xmlns:a16="http://schemas.microsoft.com/office/drawing/2014/main" id="{D107B661-031A-4883-9FAF-FC5EF6CB0684}"/>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0726164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people wearing costumes&#10;&#10;Description automatically generated with medium confidence">
            <a:extLst>
              <a:ext uri="{FF2B5EF4-FFF2-40B4-BE49-F238E27FC236}">
                <a16:creationId xmlns:a16="http://schemas.microsoft.com/office/drawing/2014/main" id="{2B433869-4EE8-436B-96D2-3023601259BF}"/>
              </a:ext>
            </a:extLst>
          </p:cNvPr>
          <p:cNvPicPr>
            <a:picLocks noChangeAspect="1"/>
          </p:cNvPicPr>
          <p:nvPr/>
        </p:nvPicPr>
        <p:blipFill>
          <a:blip r:embed="rId3"/>
          <a:stretch>
            <a:fillRect/>
          </a:stretch>
        </p:blipFill>
        <p:spPr>
          <a:xfrm>
            <a:off x="0" y="0"/>
            <a:ext cx="12192000" cy="6858000"/>
          </a:xfrm>
          <a:prstGeom prst="rect">
            <a:avLst/>
          </a:prstGeom>
        </p:spPr>
      </p:pic>
      <p:pic>
        <p:nvPicPr>
          <p:cNvPr id="4" name="Picture 3" descr="A group of people wearing costumes&#10;&#10;Description automatically generated with medium confidence">
            <a:extLst>
              <a:ext uri="{FF2B5EF4-FFF2-40B4-BE49-F238E27FC236}">
                <a16:creationId xmlns:a16="http://schemas.microsoft.com/office/drawing/2014/main" id="{07F1F93D-CB70-4030-977A-00D0B10260B5}"/>
              </a:ext>
            </a:extLst>
          </p:cNvPr>
          <p:cNvPicPr>
            <a:picLocks noChangeAspect="1"/>
          </p:cNvPicPr>
          <p:nvPr/>
        </p:nvPicPr>
        <p:blipFill>
          <a:blip r:embed="rId3"/>
          <a:stretch>
            <a:fillRect/>
          </a:stretch>
        </p:blipFill>
        <p:spPr>
          <a:xfrm>
            <a:off x="152400" y="152400"/>
            <a:ext cx="12192000" cy="6858000"/>
          </a:xfrm>
          <a:prstGeom prst="rect">
            <a:avLst/>
          </a:prstGeom>
        </p:spPr>
      </p:pic>
    </p:spTree>
    <p:extLst>
      <p:ext uri="{BB962C8B-B14F-4D97-AF65-F5344CB8AC3E}">
        <p14:creationId xmlns:p14="http://schemas.microsoft.com/office/powerpoint/2010/main" val="39110807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10;&#10;Description automatically generated">
            <a:extLst>
              <a:ext uri="{FF2B5EF4-FFF2-40B4-BE49-F238E27FC236}">
                <a16:creationId xmlns:a16="http://schemas.microsoft.com/office/drawing/2014/main" id="{1304B344-99C6-4898-B1C0-271624D88249}"/>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4884469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3224" y="302150"/>
            <a:ext cx="7952"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21605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descr="A picture containing drawing&#10;&#10;Description automatically generated">
            <a:extLst>
              <a:ext uri="{FF2B5EF4-FFF2-40B4-BE49-F238E27FC236}">
                <a16:creationId xmlns:a16="http://schemas.microsoft.com/office/drawing/2014/main" id="{DD28457C-74E1-F148-AFC5-263CF750827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0335" y="4359230"/>
            <a:ext cx="2184042" cy="1934566"/>
          </a:xfrm>
          <a:prstGeom prst="rect">
            <a:avLst/>
          </a:prstGeom>
        </p:spPr>
      </p:pic>
      <p:sp>
        <p:nvSpPr>
          <p:cNvPr id="12" name="Rectangle 11">
            <a:extLst>
              <a:ext uri="{FF2B5EF4-FFF2-40B4-BE49-F238E27FC236}">
                <a16:creationId xmlns:a16="http://schemas.microsoft.com/office/drawing/2014/main" id="{E14E930B-66EB-8941-B349-73B1AB9EE33A}"/>
              </a:ext>
            </a:extLst>
          </p:cNvPr>
          <p:cNvSpPr/>
          <p:nvPr/>
        </p:nvSpPr>
        <p:spPr>
          <a:xfrm>
            <a:off x="1081702" y="1463917"/>
            <a:ext cx="9453718" cy="3862596"/>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الآية</a:t>
            </a:r>
          </a:p>
          <a:p>
            <a:pPr algn="ctr">
              <a:spcAft>
                <a:spcPts val="600"/>
              </a:spcAft>
            </a:pPr>
            <a:r>
              <a:rPr lang="ar-LB" sz="4800" b="1" i="0" dirty="0">
                <a:solidFill>
                  <a:srgbClr val="7030A0"/>
                </a:solidFill>
                <a:effectLst/>
                <a:latin typeface="Helvetica Neue"/>
              </a:rPr>
              <a:t>أَيُّهَا الأَوْلاَدُ، أَطِيعُوا وَالِدِيكُمْ فِي كُلِّ شَيْءٍ لأَنَّ هذَا مَرْضِيٌّ فِي الرَّبِّ.</a:t>
            </a:r>
            <a:endParaRPr lang="en-US" sz="4800" b="1" i="0" dirty="0">
              <a:solidFill>
                <a:srgbClr val="7030A0"/>
              </a:solidFill>
              <a:effectLst/>
              <a:latin typeface="Helvetica Neue"/>
            </a:endParaRPr>
          </a:p>
          <a:p>
            <a:pPr algn="ctr">
              <a:spcAft>
                <a:spcPts val="600"/>
              </a:spcAft>
            </a:pPr>
            <a:r>
              <a:rPr lang="ar-LB" sz="4800" b="0" i="0" dirty="0">
                <a:solidFill>
                  <a:srgbClr val="7030A0"/>
                </a:solidFill>
                <a:effectLst/>
                <a:latin typeface="Tahoma" panose="020B0604030504040204" pitchFamily="34" charset="0"/>
              </a:rPr>
              <a:t>كولوسي ٣ : ٢٠ </a:t>
            </a:r>
            <a:endParaRPr lang="en-US" sz="4800" b="0" i="0" dirty="0">
              <a:solidFill>
                <a:srgbClr val="7030A0"/>
              </a:solidFill>
              <a:effectLst/>
              <a:latin typeface="Tahoma" panose="020B0604030504040204" pitchFamily="34" charset="0"/>
            </a:endParaRPr>
          </a:p>
        </p:txBody>
      </p:sp>
      <p:pic>
        <p:nvPicPr>
          <p:cNvPr id="2" name="Picture 1">
            <a:extLst>
              <a:ext uri="{FF2B5EF4-FFF2-40B4-BE49-F238E27FC236}">
                <a16:creationId xmlns:a16="http://schemas.microsoft.com/office/drawing/2014/main" id="{E189F8BB-86AC-C9BE-1ED3-7D24A7A3939E}"/>
              </a:ext>
            </a:extLst>
          </p:cNvPr>
          <p:cNvPicPr>
            <a:picLocks noChangeAspect="1"/>
          </p:cNvPicPr>
          <p:nvPr/>
        </p:nvPicPr>
        <p:blipFill>
          <a:blip r:embed="rId4"/>
          <a:stretch>
            <a:fillRect/>
          </a:stretch>
        </p:blipFill>
        <p:spPr>
          <a:xfrm>
            <a:off x="8511433" y="0"/>
            <a:ext cx="3680567" cy="2716258"/>
          </a:xfrm>
          <a:prstGeom prst="rect">
            <a:avLst/>
          </a:prstGeom>
        </p:spPr>
      </p:pic>
    </p:spTree>
    <p:extLst>
      <p:ext uri="{BB962C8B-B14F-4D97-AF65-F5344CB8AC3E}">
        <p14:creationId xmlns:p14="http://schemas.microsoft.com/office/powerpoint/2010/main" val="18126394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5CC7B2C-531F-DC48-8524-22C93889C0C7}"/>
              </a:ext>
            </a:extLst>
          </p:cNvPr>
          <p:cNvPicPr>
            <a:picLocks noChangeAspect="1"/>
          </p:cNvPicPr>
          <p:nvPr/>
        </p:nvPicPr>
        <p:blipFill>
          <a:blip r:embed="rId3"/>
          <a:stretch>
            <a:fillRect/>
          </a:stretch>
        </p:blipFill>
        <p:spPr>
          <a:xfrm>
            <a:off x="2100364" y="1314070"/>
            <a:ext cx="8171503" cy="5774400"/>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766345" y="302150"/>
            <a:ext cx="6659309" cy="15696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لعبة لحفظ الآية</a:t>
            </a:r>
          </a:p>
        </p:txBody>
      </p:sp>
    </p:spTree>
    <p:extLst>
      <p:ext uri="{BB962C8B-B14F-4D97-AF65-F5344CB8AC3E}">
        <p14:creationId xmlns:p14="http://schemas.microsoft.com/office/powerpoint/2010/main" val="6911696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1053406"/>
            <a:ext cx="5805370" cy="3785652"/>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SA" sz="8000" dirty="0">
                <a:ln/>
                <a:solidFill>
                  <a:srgbClr val="7030A0"/>
                </a:solidFill>
                <a:latin typeface="Tahoma" panose="020B0604030504040204" pitchFamily="34" charset="0"/>
                <a:ea typeface="Tahoma" panose="020B0604030504040204" pitchFamily="34" charset="0"/>
              </a:rPr>
              <a:t>كلمة الله</a:t>
            </a:r>
          </a:p>
          <a:p>
            <a:pPr algn="ctr"/>
            <a:r>
              <a:rPr lang="ar-SA" sz="8000" dirty="0">
                <a:ln/>
                <a:solidFill>
                  <a:srgbClr val="7030A0"/>
                </a:solidFill>
                <a:latin typeface="Tahoma" panose="020B0604030504040204" pitchFamily="34" charset="0"/>
                <a:ea typeface="Tahoma" panose="020B0604030504040204" pitchFamily="34" charset="0"/>
              </a:rPr>
              <a:t> </a:t>
            </a:r>
            <a:r>
              <a:rPr lang="ar-SA" sz="8000" dirty="0" err="1">
                <a:ln/>
                <a:solidFill>
                  <a:srgbClr val="7030A0"/>
                </a:solidFill>
                <a:latin typeface="Tahoma" panose="020B0604030504040204" pitchFamily="34" charset="0"/>
                <a:ea typeface="Tahoma" panose="020B0604030504040204" pitchFamily="34" charset="0"/>
              </a:rPr>
              <a:t>بتعلمني</a:t>
            </a:r>
            <a:endParaRPr lang="en-US" sz="8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2" name="كلمة الله بتعلمني">
            <a:hlinkClick r:id="" action="ppaction://media"/>
            <a:extLst>
              <a:ext uri="{FF2B5EF4-FFF2-40B4-BE49-F238E27FC236}">
                <a16:creationId xmlns:a16="http://schemas.microsoft.com/office/drawing/2014/main" id="{D80E7FF4-5EF9-43EC-A0DE-4CE2684E857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33537" y="637677"/>
            <a:ext cx="609600" cy="609600"/>
          </a:xfrm>
          <a:prstGeom prst="rect">
            <a:avLst/>
          </a:prstGeom>
        </p:spPr>
      </p:pic>
    </p:spTree>
    <p:extLst>
      <p:ext uri="{BB962C8B-B14F-4D97-AF65-F5344CB8AC3E}">
        <p14:creationId xmlns:p14="http://schemas.microsoft.com/office/powerpoint/2010/main" val="38376662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10">
                <p:cTn id="7" fill="hold" display="0">
                  <p:stCondLst>
                    <p:cond delay="indefinite"/>
                  </p:stCondLst>
                  <p:endCondLst>
                    <p:cond evt="onStopAudio" delay="0">
                      <p:tgtEl>
                        <p:sldTgt/>
                      </p:tgtEl>
                    </p:cond>
                  </p:endCondLst>
                </p:cTn>
                <p:tgtEl>
                  <p:spTgt spid="1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toy&#10;&#10;Description automatically generated">
            <a:extLst>
              <a:ext uri="{FF2B5EF4-FFF2-40B4-BE49-F238E27FC236}">
                <a16:creationId xmlns:a16="http://schemas.microsoft.com/office/drawing/2014/main" id="{F64CF20F-06F3-CB4C-A5BE-BC9C79EE918B}"/>
              </a:ext>
            </a:extLst>
          </p:cNvPr>
          <p:cNvPicPr>
            <a:picLocks noChangeAspect="1"/>
          </p:cNvPicPr>
          <p:nvPr/>
        </p:nvPicPr>
        <p:blipFill>
          <a:blip r:embed="rId3"/>
          <a:stretch>
            <a:fillRect/>
          </a:stretch>
        </p:blipFill>
        <p:spPr>
          <a:xfrm>
            <a:off x="2681782" y="1569687"/>
            <a:ext cx="2996094" cy="4942599"/>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373883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3540034"/>
            <a:ext cx="0" cy="3027743"/>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3374191"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3657600" y="6551875"/>
            <a:ext cx="826935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386215" y="375522"/>
            <a:ext cx="6659309" cy="144655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وسيلة الإيضاح</a:t>
            </a:r>
          </a:p>
        </p:txBody>
      </p:sp>
      <p:pic>
        <p:nvPicPr>
          <p:cNvPr id="15" name="Picture 14">
            <a:extLst>
              <a:ext uri="{FF2B5EF4-FFF2-40B4-BE49-F238E27FC236}">
                <a16:creationId xmlns:a16="http://schemas.microsoft.com/office/drawing/2014/main" id="{34A5D45D-D949-4528-9DE5-02068C1DB11B}"/>
              </a:ext>
            </a:extLst>
          </p:cNvPr>
          <p:cNvPicPr>
            <a:picLocks noChangeAspect="1"/>
          </p:cNvPicPr>
          <p:nvPr/>
        </p:nvPicPr>
        <p:blipFill rotWithShape="1">
          <a:blip r:embed="rId4"/>
          <a:srcRect l="3628" t="1985" r="2890" b="8316"/>
          <a:stretch/>
        </p:blipFill>
        <p:spPr>
          <a:xfrm>
            <a:off x="5452435" y="3540034"/>
            <a:ext cx="4833602" cy="2454270"/>
          </a:xfrm>
          <a:prstGeom prst="rect">
            <a:avLst/>
          </a:prstGeom>
        </p:spPr>
      </p:pic>
      <p:pic>
        <p:nvPicPr>
          <p:cNvPr id="2" name="Picture 1">
            <a:extLst>
              <a:ext uri="{FF2B5EF4-FFF2-40B4-BE49-F238E27FC236}">
                <a16:creationId xmlns:a16="http://schemas.microsoft.com/office/drawing/2014/main" id="{151CC374-09CA-00DA-2584-EDF1A2709A4B}"/>
              </a:ext>
            </a:extLst>
          </p:cNvPr>
          <p:cNvPicPr>
            <a:picLocks noChangeAspect="1"/>
          </p:cNvPicPr>
          <p:nvPr/>
        </p:nvPicPr>
        <p:blipFill>
          <a:blip r:embed="rId5"/>
          <a:stretch>
            <a:fillRect/>
          </a:stretch>
        </p:blipFill>
        <p:spPr>
          <a:xfrm>
            <a:off x="8511433" y="0"/>
            <a:ext cx="3680567" cy="2716258"/>
          </a:xfrm>
          <a:prstGeom prst="rect">
            <a:avLst/>
          </a:prstGeom>
        </p:spPr>
      </p:pic>
    </p:spTree>
    <p:extLst>
      <p:ext uri="{BB962C8B-B14F-4D97-AF65-F5344CB8AC3E}">
        <p14:creationId xmlns:p14="http://schemas.microsoft.com/office/powerpoint/2010/main" val="391293217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15621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1864325"/>
            <a:ext cx="0" cy="47034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18557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1766669" y="571500"/>
            <a:ext cx="7328148" cy="120032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7200" b="1" dirty="0">
                <a:ln/>
                <a:solidFill>
                  <a:srgbClr val="00B050"/>
                </a:solidFill>
                <a:latin typeface="Tahoma" panose="020B0604030504040204" pitchFamily="34" charset="0"/>
                <a:ea typeface="Tahoma" panose="020B0604030504040204" pitchFamily="34" charset="0"/>
              </a:rPr>
              <a:t>لعبة </a:t>
            </a:r>
            <a:r>
              <a:rPr lang="ar-LB" sz="7200" b="1" dirty="0">
                <a:ln/>
                <a:solidFill>
                  <a:srgbClr val="00B050"/>
                </a:solidFill>
                <a:latin typeface="Tahoma" panose="020B0604030504040204" pitchFamily="34" charset="0"/>
                <a:ea typeface="Tahoma" panose="020B0604030504040204" pitchFamily="34" charset="0"/>
              </a:rPr>
              <a:t>جلب الأغراض</a:t>
            </a:r>
            <a:endParaRPr lang="en-US" sz="7200" b="1" dirty="0">
              <a:ln/>
              <a:solidFill>
                <a:srgbClr val="00B050"/>
              </a:solidFill>
              <a:latin typeface="Tahoma" panose="020B0604030504040204" pitchFamily="34" charset="0"/>
              <a:ea typeface="Tahoma" panose="020B0604030504040204" pitchFamily="34" charset="0"/>
            </a:endParaRPr>
          </a:p>
        </p:txBody>
      </p:sp>
      <p:pic>
        <p:nvPicPr>
          <p:cNvPr id="5" name="Picture 4" descr="Graphical user interface&#10;&#10;Description automatically generated">
            <a:extLst>
              <a:ext uri="{FF2B5EF4-FFF2-40B4-BE49-F238E27FC236}">
                <a16:creationId xmlns:a16="http://schemas.microsoft.com/office/drawing/2014/main" id="{C44E2BAF-10FA-4572-A81D-8DBD4EC47C7E}"/>
              </a:ext>
            </a:extLst>
          </p:cNvPr>
          <p:cNvPicPr>
            <a:picLocks noChangeAspect="1"/>
          </p:cNvPicPr>
          <p:nvPr/>
        </p:nvPicPr>
        <p:blipFill>
          <a:blip r:embed="rId3"/>
          <a:stretch>
            <a:fillRect/>
          </a:stretch>
        </p:blipFill>
        <p:spPr>
          <a:xfrm>
            <a:off x="2690683" y="1864325"/>
            <a:ext cx="5896233" cy="4422175"/>
          </a:xfrm>
          <a:prstGeom prst="rect">
            <a:avLst/>
          </a:prstGeom>
        </p:spPr>
      </p:pic>
      <p:pic>
        <p:nvPicPr>
          <p:cNvPr id="2" name="Picture 1">
            <a:extLst>
              <a:ext uri="{FF2B5EF4-FFF2-40B4-BE49-F238E27FC236}">
                <a16:creationId xmlns:a16="http://schemas.microsoft.com/office/drawing/2014/main" id="{69B236FF-A523-B15C-B4AB-7A3927454CC0}"/>
              </a:ext>
            </a:extLst>
          </p:cNvPr>
          <p:cNvPicPr>
            <a:picLocks noChangeAspect="1"/>
          </p:cNvPicPr>
          <p:nvPr/>
        </p:nvPicPr>
        <p:blipFill>
          <a:blip r:embed="rId4"/>
          <a:stretch>
            <a:fillRect/>
          </a:stretch>
        </p:blipFill>
        <p:spPr>
          <a:xfrm>
            <a:off x="8511433" y="0"/>
            <a:ext cx="3680567" cy="2716258"/>
          </a:xfrm>
          <a:prstGeom prst="rect">
            <a:avLst/>
          </a:prstGeom>
        </p:spPr>
      </p:pic>
    </p:spTree>
    <p:extLst>
      <p:ext uri="{BB962C8B-B14F-4D97-AF65-F5344CB8AC3E}">
        <p14:creationId xmlns:p14="http://schemas.microsoft.com/office/powerpoint/2010/main" val="21992889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10101"/>
            <a:ext cx="0" cy="228202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496173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200650" y="6551875"/>
            <a:ext cx="672630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753E242E-65E7-D54B-A929-F894479AEA6A}"/>
              </a:ext>
            </a:extLst>
          </p:cNvPr>
          <p:cNvSpPr/>
          <p:nvPr/>
        </p:nvSpPr>
        <p:spPr>
          <a:xfrm>
            <a:off x="2228471" y="481915"/>
            <a:ext cx="6659309" cy="132343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أشغال يدويّة</a:t>
            </a:r>
          </a:p>
        </p:txBody>
      </p:sp>
      <p:pic>
        <p:nvPicPr>
          <p:cNvPr id="5" name="Picture 4">
            <a:extLst>
              <a:ext uri="{FF2B5EF4-FFF2-40B4-BE49-F238E27FC236}">
                <a16:creationId xmlns:a16="http://schemas.microsoft.com/office/drawing/2014/main" id="{321A9E54-C196-462F-8A1B-32A039F0EE34}"/>
              </a:ext>
            </a:extLst>
          </p:cNvPr>
          <p:cNvPicPr>
            <a:picLocks noChangeAspect="1"/>
          </p:cNvPicPr>
          <p:nvPr/>
        </p:nvPicPr>
        <p:blipFill>
          <a:blip r:embed="rId3"/>
          <a:stretch>
            <a:fillRect/>
          </a:stretch>
        </p:blipFill>
        <p:spPr>
          <a:xfrm>
            <a:off x="4487105" y="2157980"/>
            <a:ext cx="2859983" cy="3515063"/>
          </a:xfrm>
          <a:prstGeom prst="rect">
            <a:avLst/>
          </a:prstGeom>
        </p:spPr>
      </p:pic>
      <p:pic>
        <p:nvPicPr>
          <p:cNvPr id="21" name="Picture 20" descr="Logo&#10;&#10;Description automatically generated">
            <a:extLst>
              <a:ext uri="{FF2B5EF4-FFF2-40B4-BE49-F238E27FC236}">
                <a16:creationId xmlns:a16="http://schemas.microsoft.com/office/drawing/2014/main" id="{B6126BBC-B586-44F2-BCC6-EB826E7ED91B}"/>
              </a:ext>
            </a:extLst>
          </p:cNvPr>
          <p:cNvPicPr>
            <a:picLocks noChangeAspect="1"/>
          </p:cNvPicPr>
          <p:nvPr/>
        </p:nvPicPr>
        <p:blipFill>
          <a:blip r:embed="rId4"/>
          <a:stretch>
            <a:fillRect/>
          </a:stretch>
        </p:blipFill>
        <p:spPr>
          <a:xfrm>
            <a:off x="1417814" y="2080736"/>
            <a:ext cx="2056946" cy="1348264"/>
          </a:xfrm>
          <a:prstGeom prst="rect">
            <a:avLst/>
          </a:prstGeom>
        </p:spPr>
      </p:pic>
      <p:pic>
        <p:nvPicPr>
          <p:cNvPr id="25" name="Picture 24" descr="A pair of scissors cutting a piece of paper&#10;&#10;Description automatically generated with low confidence">
            <a:extLst>
              <a:ext uri="{FF2B5EF4-FFF2-40B4-BE49-F238E27FC236}">
                <a16:creationId xmlns:a16="http://schemas.microsoft.com/office/drawing/2014/main" id="{C5D3021A-9709-49E7-81BD-3B7A83A9ACDF}"/>
              </a:ext>
            </a:extLst>
          </p:cNvPr>
          <p:cNvPicPr>
            <a:picLocks noChangeAspect="1"/>
          </p:cNvPicPr>
          <p:nvPr/>
        </p:nvPicPr>
        <p:blipFill>
          <a:blip r:embed="rId5"/>
          <a:stretch>
            <a:fillRect/>
          </a:stretch>
        </p:blipFill>
        <p:spPr>
          <a:xfrm rot="19465142" flipH="1">
            <a:off x="8717641" y="3394398"/>
            <a:ext cx="1895372" cy="1266458"/>
          </a:xfrm>
          <a:prstGeom prst="rect">
            <a:avLst/>
          </a:prstGeom>
        </p:spPr>
      </p:pic>
      <p:pic>
        <p:nvPicPr>
          <p:cNvPr id="26" name="Picture 25" descr="A picture containing writing implement, pencil, stationary, crayon&#10;&#10;Description automatically generated">
            <a:extLst>
              <a:ext uri="{FF2B5EF4-FFF2-40B4-BE49-F238E27FC236}">
                <a16:creationId xmlns:a16="http://schemas.microsoft.com/office/drawing/2014/main" id="{7D2BBE61-7AB9-4733-8D2F-552819E1DED1}"/>
              </a:ext>
            </a:extLst>
          </p:cNvPr>
          <p:cNvPicPr>
            <a:picLocks noChangeAspect="1"/>
          </p:cNvPicPr>
          <p:nvPr/>
        </p:nvPicPr>
        <p:blipFill>
          <a:blip r:embed="rId6"/>
          <a:stretch>
            <a:fillRect/>
          </a:stretch>
        </p:blipFill>
        <p:spPr>
          <a:xfrm>
            <a:off x="1101760" y="4446948"/>
            <a:ext cx="2067476" cy="1992400"/>
          </a:xfrm>
          <a:prstGeom prst="rect">
            <a:avLst/>
          </a:prstGeom>
        </p:spPr>
      </p:pic>
      <p:pic>
        <p:nvPicPr>
          <p:cNvPr id="2" name="Picture 1">
            <a:extLst>
              <a:ext uri="{FF2B5EF4-FFF2-40B4-BE49-F238E27FC236}">
                <a16:creationId xmlns:a16="http://schemas.microsoft.com/office/drawing/2014/main" id="{29C0F05A-96A4-B435-8B80-13D4F6723B1B}"/>
              </a:ext>
            </a:extLst>
          </p:cNvPr>
          <p:cNvPicPr>
            <a:picLocks noChangeAspect="1"/>
          </p:cNvPicPr>
          <p:nvPr/>
        </p:nvPicPr>
        <p:blipFill>
          <a:blip r:embed="rId7"/>
          <a:stretch>
            <a:fillRect/>
          </a:stretch>
        </p:blipFill>
        <p:spPr>
          <a:xfrm>
            <a:off x="8511433" y="0"/>
            <a:ext cx="3680567" cy="2716258"/>
          </a:xfrm>
          <a:prstGeom prst="rect">
            <a:avLst/>
          </a:prstGeom>
        </p:spPr>
      </p:pic>
    </p:spTree>
    <p:extLst>
      <p:ext uri="{BB962C8B-B14F-4D97-AF65-F5344CB8AC3E}">
        <p14:creationId xmlns:p14="http://schemas.microsoft.com/office/powerpoint/2010/main" val="314395220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E6E5A64-35B7-1F27-0FA9-A06E240BD58D}"/>
              </a:ext>
            </a:extLst>
          </p:cNvPr>
          <p:cNvSpPr/>
          <p:nvPr/>
        </p:nvSpPr>
        <p:spPr>
          <a:xfrm>
            <a:off x="2164975" y="2520070"/>
            <a:ext cx="3209533"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نراكم قريباً</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FD885228-F45B-F760-192F-114510CABF26}"/>
              </a:ext>
            </a:extLst>
          </p:cNvPr>
          <p:cNvSpPr/>
          <p:nvPr/>
        </p:nvSpPr>
        <p:spPr>
          <a:xfrm>
            <a:off x="1283536" y="3844612"/>
            <a:ext cx="4604146"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إلى اللقاء</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69661269-6222-9013-9A9B-CB9BC541B81E}"/>
              </a:ext>
            </a:extLst>
          </p:cNvPr>
          <p:cNvCxnSpPr/>
          <p:nvPr/>
        </p:nvCxnSpPr>
        <p:spPr>
          <a:xfrm flipH="1">
            <a:off x="3389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BC5F20C3-983A-F2EC-5060-1F1297CC1DB5}"/>
              </a:ext>
            </a:extLst>
          </p:cNvPr>
          <p:cNvCxnSpPr>
            <a:cxnSpLocks/>
          </p:cNvCxnSpPr>
          <p:nvPr/>
        </p:nvCxnSpPr>
        <p:spPr>
          <a:xfrm flipH="1">
            <a:off x="338924" y="302150"/>
            <a:ext cx="7952" cy="213996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32A271C-3D12-C50F-BFC7-6B7D46FA9734}"/>
              </a:ext>
            </a:extLst>
          </p:cNvPr>
          <p:cNvCxnSpPr>
            <a:cxnSpLocks/>
          </p:cNvCxnSpPr>
          <p:nvPr/>
        </p:nvCxnSpPr>
        <p:spPr>
          <a:xfrm>
            <a:off x="3429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53E3FBEF-4F26-97AB-3CF6-DC2F3C77E282}"/>
              </a:ext>
            </a:extLst>
          </p:cNvPr>
          <p:cNvCxnSpPr>
            <a:cxnSpLocks/>
          </p:cNvCxnSpPr>
          <p:nvPr/>
        </p:nvCxnSpPr>
        <p:spPr>
          <a:xfrm flipH="1" flipV="1">
            <a:off x="338926" y="6551875"/>
            <a:ext cx="5088930" cy="1590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2424FEE-A34E-BFCB-6F27-967E4DDAC8B1}"/>
              </a:ext>
            </a:extLst>
          </p:cNvPr>
          <p:cNvCxnSpPr>
            <a:cxnSpLocks/>
          </p:cNvCxnSpPr>
          <p:nvPr/>
        </p:nvCxnSpPr>
        <p:spPr>
          <a:xfrm flipH="1">
            <a:off x="5180511" y="6567777"/>
            <a:ext cx="6616243"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49525F5-4BB7-6A09-23C9-DBE1CA8F8250}"/>
              </a:ext>
            </a:extLst>
          </p:cNvPr>
          <p:cNvCxnSpPr>
            <a:cxnSpLocks/>
          </p:cNvCxnSpPr>
          <p:nvPr/>
        </p:nvCxnSpPr>
        <p:spPr>
          <a:xfrm>
            <a:off x="117967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F5B04283-4A80-7647-B9EA-B22C5C20DF0C}"/>
              </a:ext>
            </a:extLst>
          </p:cNvPr>
          <p:cNvPicPr>
            <a:picLocks noChangeAspect="1"/>
          </p:cNvPicPr>
          <p:nvPr/>
        </p:nvPicPr>
        <p:blipFill rotWithShape="1">
          <a:blip r:embed="rId2"/>
          <a:srcRect l="20364" t="27388" r="24280" b="30630"/>
          <a:stretch/>
        </p:blipFill>
        <p:spPr>
          <a:xfrm>
            <a:off x="6401122" y="356313"/>
            <a:ext cx="5395632" cy="2893500"/>
          </a:xfrm>
          <a:prstGeom prst="rect">
            <a:avLst/>
          </a:prstGeom>
        </p:spPr>
      </p:pic>
    </p:spTree>
    <p:extLst>
      <p:ext uri="{BB962C8B-B14F-4D97-AF65-F5344CB8AC3E}">
        <p14:creationId xmlns:p14="http://schemas.microsoft.com/office/powerpoint/2010/main" val="23793419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69128" y="496703"/>
            <a:ext cx="11152251" cy="5495415"/>
          </a:xfrm>
          <a:prstGeom prst="rect">
            <a:avLst/>
          </a:prstGeom>
        </p:spPr>
        <p:txBody>
          <a:bodyPr wrap="square">
            <a:spAutoFit/>
          </a:bodyPr>
          <a:lstStyle/>
          <a:p>
            <a:pPr algn="ctr" rtl="1">
              <a:lnSpc>
                <a:spcPct val="150000"/>
              </a:lnSpc>
            </a:pPr>
            <a:r>
              <a:rPr lang="ar-LB" sz="4800" b="1" dirty="0">
                <a:solidFill>
                  <a:srgbClr val="273582"/>
                </a:solidFill>
                <a:latin typeface="Tahoma" panose="020B0604030504040204" pitchFamily="34" charset="0"/>
              </a:rPr>
              <a:t>كلمة الله بتعلمني </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الله حدي وين ما بكون</a:t>
            </a:r>
          </a:p>
          <a:p>
            <a:pPr algn="ctr" rtl="1">
              <a:lnSpc>
                <a:spcPct val="150000"/>
              </a:lnSpc>
            </a:pPr>
            <a:r>
              <a:rPr lang="ar-LB" sz="4800" b="1" dirty="0">
                <a:solidFill>
                  <a:srgbClr val="273582"/>
                </a:solidFill>
                <a:latin typeface="Tahoma" panose="020B0604030504040204" pitchFamily="34" charset="0"/>
              </a:rPr>
              <a:t>يسمع صوتي لما بصلي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رح مطيع كلمتو لما يقلي</a:t>
            </a:r>
          </a:p>
          <a:p>
            <a:pPr algn="ctr">
              <a:lnSpc>
                <a:spcPct val="150000"/>
              </a:lnSpc>
            </a:pPr>
            <a:r>
              <a:rPr lang="ar-LB" sz="4800" b="1" dirty="0">
                <a:solidFill>
                  <a:srgbClr val="273582"/>
                </a:solidFill>
                <a:latin typeface="Tahoma" panose="020B0604030504040204" pitchFamily="34" charset="0"/>
              </a:rPr>
              <a:t>أنا جنبك يا ابني على طول</a:t>
            </a:r>
          </a:p>
        </p:txBody>
      </p:sp>
    </p:spTree>
    <p:extLst>
      <p:ext uri="{BB962C8B-B14F-4D97-AF65-F5344CB8AC3E}">
        <p14:creationId xmlns:p14="http://schemas.microsoft.com/office/powerpoint/2010/main" val="24897422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74706" y="513555"/>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بحبك ربي يسوع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رح غني بصوت مسموع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قالولي إني فاشل</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بتذكر وعدك يا يسوع</a:t>
            </a:r>
          </a:p>
        </p:txBody>
      </p:sp>
    </p:spTree>
    <p:extLst>
      <p:ext uri="{BB962C8B-B14F-4D97-AF65-F5344CB8AC3E}">
        <p14:creationId xmlns:p14="http://schemas.microsoft.com/office/powerpoint/2010/main" val="29471624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3965" y="533011"/>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حدك انت وزعلان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أنا بسمعك وانت وفشلان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مرّة حسيت بخوف</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صلّي وقول إنك تعبان</a:t>
            </a:r>
          </a:p>
        </p:txBody>
      </p:sp>
    </p:spTree>
    <p:extLst>
      <p:ext uri="{BB962C8B-B14F-4D97-AF65-F5344CB8AC3E}">
        <p14:creationId xmlns:p14="http://schemas.microsoft.com/office/powerpoint/2010/main" val="34748060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53225" y="455782"/>
            <a:ext cx="11152251" cy="5495415"/>
          </a:xfrm>
          <a:prstGeom prst="rect">
            <a:avLst/>
          </a:prstGeom>
        </p:spPr>
        <p:txBody>
          <a:bodyPr wrap="square">
            <a:spAutoFit/>
          </a:bodyPr>
          <a:lstStyle/>
          <a:p>
            <a:pPr algn="ctr" rtl="1">
              <a:lnSpc>
                <a:spcPct val="150000"/>
              </a:lnSpc>
            </a:pPr>
            <a:r>
              <a:rPr lang="ar-LB" sz="4800" b="1" dirty="0">
                <a:solidFill>
                  <a:srgbClr val="273582"/>
                </a:solidFill>
                <a:latin typeface="Tahoma" panose="020B0604030504040204" pitchFamily="34" charset="0"/>
              </a:rPr>
              <a:t>الله هو اللي خلقني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ابيهتم فيّ علي طول</a:t>
            </a:r>
          </a:p>
          <a:p>
            <a:pPr algn="ctr" rtl="1">
              <a:lnSpc>
                <a:spcPct val="150000"/>
              </a:lnSpc>
            </a:pPr>
            <a:r>
              <a:rPr lang="ar-LB" sz="4800" b="1" dirty="0">
                <a:solidFill>
                  <a:srgbClr val="273582"/>
                </a:solidFill>
                <a:latin typeface="Tahoma" panose="020B0604030504040204" pitchFamily="34" charset="0"/>
              </a:rPr>
              <a:t>كلمة الله بتعلمني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بتفهمني وبتذكرني</a:t>
            </a:r>
          </a:p>
          <a:p>
            <a:pPr algn="ctr">
              <a:lnSpc>
                <a:spcPct val="150000"/>
              </a:lnSpc>
            </a:pPr>
            <a:r>
              <a:rPr lang="ar-LB" sz="4800" b="1" dirty="0">
                <a:solidFill>
                  <a:srgbClr val="273582"/>
                </a:solidFill>
                <a:latin typeface="Tahoma" panose="020B0604030504040204" pitchFamily="34" charset="0"/>
              </a:rPr>
              <a:t>الله بيحبني كيف ما بكون</a:t>
            </a:r>
          </a:p>
        </p:txBody>
      </p:sp>
    </p:spTree>
    <p:extLst>
      <p:ext uri="{BB962C8B-B14F-4D97-AF65-F5344CB8AC3E}">
        <p14:creationId xmlns:p14="http://schemas.microsoft.com/office/powerpoint/2010/main" val="1040037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74706" y="513555"/>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بحبك ربي يسوع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رح غني بصوت مسموع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قالولي إني فاشل</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بتذكر وعدك يا يسوع</a:t>
            </a:r>
          </a:p>
        </p:txBody>
      </p:sp>
    </p:spTree>
    <p:extLst>
      <p:ext uri="{BB962C8B-B14F-4D97-AF65-F5344CB8AC3E}">
        <p14:creationId xmlns:p14="http://schemas.microsoft.com/office/powerpoint/2010/main" val="40360238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3965" y="533011"/>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حدك انت وزعلان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أنا بسمعك وانت وفشلان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مرّة حسيت بخوف</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صلّي وقول إنك تعبان</a:t>
            </a:r>
          </a:p>
        </p:txBody>
      </p:sp>
    </p:spTree>
    <p:extLst>
      <p:ext uri="{BB962C8B-B14F-4D97-AF65-F5344CB8AC3E}">
        <p14:creationId xmlns:p14="http://schemas.microsoft.com/office/powerpoint/2010/main" val="32781830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1860</TotalTime>
  <Words>1885</Words>
  <Application>Microsoft Macintosh PowerPoint</Application>
  <PresentationFormat>Widescreen</PresentationFormat>
  <Paragraphs>240</Paragraphs>
  <Slides>33</Slides>
  <Notes>14</Notes>
  <HiddenSlides>0</HiddenSlides>
  <MMClips>3</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33</vt:i4>
      </vt:variant>
    </vt:vector>
  </HeadingPairs>
  <TitlesOfParts>
    <vt:vector size="40" baseType="lpstr">
      <vt:lpstr>Arial</vt:lpstr>
      <vt:lpstr>Calibri</vt:lpstr>
      <vt:lpstr>Calibri Light</vt:lpstr>
      <vt:lpstr>Helvetica Neue</vt:lpstr>
      <vt:lpstr>Tahoma</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365 Pro Plus</dc:creator>
  <cp:lastModifiedBy>New Heights</cp:lastModifiedBy>
  <cp:revision>308</cp:revision>
  <dcterms:created xsi:type="dcterms:W3CDTF">2020-02-20T11:27:55Z</dcterms:created>
  <dcterms:modified xsi:type="dcterms:W3CDTF">2022-07-19T08:29:11Z</dcterms:modified>
</cp:coreProperties>
</file>